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comments/comment1.xml" ContentType="application/vnd.openxmlformats-officedocument.presentationml.comments+xml"/>
  <Override PartName="/ppt/tags/tag3.xml" ContentType="application/vnd.openxmlformats-officedocument.presentationml.tags+xml"/>
  <Override PartName="/ppt/tags/tag4.xml" ContentType="application/vnd.openxmlformats-officedocument.presentationml.tags+xml"/>
  <Override PartName="/ppt/comments/comment2.xml" ContentType="application/vnd.openxmlformats-officedocument.presentationml.comment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79" r:id="rId4"/>
    <p:sldId id="280" r:id="rId5"/>
    <p:sldId id="268" r:id="rId6"/>
    <p:sldId id="281" r:id="rId7"/>
    <p:sldId id="284" r:id="rId8"/>
    <p:sldId id="265" r:id="rId9"/>
    <p:sldId id="273" r:id="rId10"/>
    <p:sldId id="282" r:id="rId11"/>
    <p:sldId id="266" r:id="rId12"/>
    <p:sldId id="272" r:id="rId13"/>
    <p:sldId id="283" r:id="rId14"/>
    <p:sldId id="270" r:id="rId15"/>
    <p:sldId id="271" r:id="rId16"/>
    <p:sldId id="269" r:id="rId17"/>
    <p:sldId id="278" r:id="rId18"/>
    <p:sldId id="260" r:id="rId19"/>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Novosad" initials="SN" lastIdx="23" clrIdx="0">
    <p:extLst>
      <p:ext uri="{19B8F6BF-5375-455C-9EA6-DF929625EA0E}">
        <p15:presenceInfo xmlns:p15="http://schemas.microsoft.com/office/powerpoint/2012/main" userId="S::snovosad@nordiqcanada.ca::cfc528a8-7c17-4676-bc97-d56a0bf5e8d5" providerId="AD"/>
      </p:ext>
    </p:extLst>
  </p:cmAuthor>
  <p:cmAuthor id="2" name="coachnovo@outlook.com" initials="c" lastIdx="6" clrIdx="1">
    <p:extLst>
      <p:ext uri="{19B8F6BF-5375-455C-9EA6-DF929625EA0E}">
        <p15:presenceInfo xmlns:p15="http://schemas.microsoft.com/office/powerpoint/2012/main" userId="c9ef9965a2d053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18"/>
    <a:srgbClr val="CF3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8"/>
    <p:restoredTop sz="94684"/>
  </p:normalViewPr>
  <p:slideViewPr>
    <p:cSldViewPr snapToGrid="0" snapToObjects="1">
      <p:cViewPr varScale="1">
        <p:scale>
          <a:sx n="114" d="100"/>
          <a:sy n="114" d="100"/>
        </p:scale>
        <p:origin x="15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25T14:59:17.545" idx="13">
    <p:pos x="4081" y="1455"/>
    <p:text>This webinar is the result of an analysis of the effectiveness of the SDP programs. While perceived as a strong program, the delivery appears to be the greatest lever for positive impact.</p:text>
    <p:extLst>
      <p:ext uri="{C676402C-5697-4E1C-873F-D02D1690AC5C}">
        <p15:threadingInfo xmlns:p15="http://schemas.microsoft.com/office/powerpoint/2012/main" timeZoneBias="240"/>
      </p:ext>
    </p:extLst>
  </p:cm>
  <p:cm authorId="2" dt="2019-12-04T13:08:35.257" idx="6">
    <p:pos x="4292" y="1456"/>
    <p:text>Also meant as a tool/support for clubs to achieve their best returns on efforts. Not gospel or meant to convey a doctrine. Increase understanding and optimizing delivery based on your own circumstances.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9-25T15:01:54.294" idx="14">
    <p:pos x="3092" y="1807"/>
    <p:text>Developing solid foundations for technique, waxing, being introduced to a competitive experience, roller skiing, ski striding, etc. are not about building high performance athletes, it is about build competent and appreciative skiers. These are effective tools and skills used by racers, but not the domain of racers. They constitute an important part of contemporary cross-country skier development.</p:text>
    <p:extLst>
      <p:ext uri="{C676402C-5697-4E1C-873F-D02D1690AC5C}">
        <p15:threadingInfo xmlns:p15="http://schemas.microsoft.com/office/powerpoint/2012/main" timeZoneBias="240"/>
      </p:ext>
    </p:extLst>
  </p:cm>
  <p:cm authorId="1" dt="2019-09-25T15:04:38.020" idx="15">
    <p:pos x="2395" y="2286"/>
    <p:text>We need to cultivate a broader sustainable practice of cross-country skiing. Racing is definitely a part of that for some, but there are many other pathways that are available through acquiring comprehensive ski skills.</p:text>
    <p:extLst>
      <p:ext uri="{C676402C-5697-4E1C-873F-D02D1690AC5C}">
        <p15:threadingInfo xmlns:p15="http://schemas.microsoft.com/office/powerpoint/2012/main" timeZoneBias="240"/>
      </p:ext>
    </p:extLst>
  </p:cm>
  <p:cm authorId="1" dt="2019-09-25T15:06:36.656" idx="16">
    <p:pos x="6585" y="3389"/>
    <p:text>Kids grow fast during this stage of life, we have to offer expanded opportunities not only in terms of challenges, but also in the time need to achieve those challenges from year to year.</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FCE829-8950-A340-8482-433402F3B8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162076-39F9-1742-B483-BC776BAF8A4A}"/>
              </a:ext>
            </a:extLst>
          </p:cNvPr>
          <p:cNvSpPr>
            <a:spLocks noGrp="1"/>
          </p:cNvSpPr>
          <p:nvPr>
            <p:ph type="ctrTitle"/>
          </p:nvPr>
        </p:nvSpPr>
        <p:spPr>
          <a:xfrm>
            <a:off x="1134035" y="2360022"/>
            <a:ext cx="9144000" cy="1109849"/>
          </a:xfrm>
        </p:spPr>
        <p:txBody>
          <a:bodyPr anchor="b"/>
          <a:lstStyle>
            <a:lvl1pPr algn="l">
              <a:defRPr sz="6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CC49A5E-BD1D-4D41-A8F7-3CE62A713056}"/>
              </a:ext>
            </a:extLst>
          </p:cNvPr>
          <p:cNvSpPr>
            <a:spLocks noGrp="1"/>
          </p:cNvSpPr>
          <p:nvPr>
            <p:ph type="subTitle" idx="1"/>
          </p:nvPr>
        </p:nvSpPr>
        <p:spPr>
          <a:xfrm>
            <a:off x="1134035" y="3535508"/>
            <a:ext cx="9144000" cy="51397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a16="http://schemas.microsoft.com/office/drawing/2014/main" id="{0190D68F-0676-A647-8A51-402B55FF476B}"/>
              </a:ext>
            </a:extLst>
          </p:cNvPr>
          <p:cNvSpPr/>
          <p:nvPr userDrawn="1"/>
        </p:nvSpPr>
        <p:spPr>
          <a:xfrm>
            <a:off x="1134035" y="4521199"/>
            <a:ext cx="1217279" cy="101600"/>
          </a:xfrm>
          <a:prstGeom prst="rect">
            <a:avLst/>
          </a:prstGeom>
          <a:solidFill>
            <a:srgbClr val="CF3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67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1C780A-F0ED-4D43-9C84-C500BBCA2F7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1ECD18-963A-A143-BFD5-8320D60881E6}"/>
              </a:ext>
            </a:extLst>
          </p:cNvPr>
          <p:cNvSpPr>
            <a:spLocks noGrp="1"/>
          </p:cNvSpPr>
          <p:nvPr>
            <p:ph type="title"/>
          </p:nvPr>
        </p:nvSpPr>
        <p:spPr>
          <a:xfrm>
            <a:off x="1128823" y="1903302"/>
            <a:ext cx="10515600" cy="868252"/>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51FF727B-8E7E-D84C-B3FB-0E337F64FD2E}"/>
              </a:ext>
            </a:extLst>
          </p:cNvPr>
          <p:cNvSpPr>
            <a:spLocks noGrp="1"/>
          </p:cNvSpPr>
          <p:nvPr>
            <p:ph idx="1"/>
          </p:nvPr>
        </p:nvSpPr>
        <p:spPr>
          <a:xfrm>
            <a:off x="1128823" y="2948762"/>
            <a:ext cx="10515600" cy="31006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07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E542FD-F0A5-9049-813C-73650882143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1514FE-5967-B444-8C56-426A95B63046}"/>
              </a:ext>
            </a:extLst>
          </p:cNvPr>
          <p:cNvSpPr>
            <a:spLocks noGrp="1"/>
          </p:cNvSpPr>
          <p:nvPr>
            <p:ph type="title"/>
          </p:nvPr>
        </p:nvSpPr>
        <p:spPr>
          <a:xfrm>
            <a:off x="1115385" y="2007451"/>
            <a:ext cx="6001341" cy="1239025"/>
          </a:xfrm>
        </p:spPr>
        <p:txBody>
          <a:bodyPr anchor="b">
            <a:noAutofit/>
          </a:bodyPr>
          <a:lstStyle>
            <a:lvl1pPr algn="l">
              <a:defRPr sz="5000" b="1"/>
            </a:lvl1pPr>
          </a:lstStyle>
          <a:p>
            <a:r>
              <a:rPr lang="en-US" dirty="0"/>
              <a:t>Click to edit Master title style</a:t>
            </a:r>
          </a:p>
        </p:txBody>
      </p:sp>
      <p:sp>
        <p:nvSpPr>
          <p:cNvPr id="3" name="Text Placeholder 2">
            <a:extLst>
              <a:ext uri="{FF2B5EF4-FFF2-40B4-BE49-F238E27FC236}">
                <a16:creationId xmlns:a16="http://schemas.microsoft.com/office/drawing/2014/main" id="{B21316F4-A422-6745-A7F1-04BE91F1EA5F}"/>
              </a:ext>
            </a:extLst>
          </p:cNvPr>
          <p:cNvSpPr>
            <a:spLocks noGrp="1"/>
          </p:cNvSpPr>
          <p:nvPr>
            <p:ph type="body" idx="1"/>
          </p:nvPr>
        </p:nvSpPr>
        <p:spPr>
          <a:xfrm>
            <a:off x="1115385" y="3429000"/>
            <a:ext cx="654714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8962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2925FF-041D-3E4F-8503-1F05698D7B0D}"/>
              </a:ext>
            </a:extLst>
          </p:cNvPr>
          <p:cNvPicPr>
            <a:picLocks noChangeAspect="1"/>
          </p:cNvPicPr>
          <p:nvPr userDrawn="1"/>
        </p:nvPicPr>
        <p:blipFill>
          <a:blip r:embed="rId2"/>
          <a:stretch>
            <a:fillRect/>
          </a:stretch>
        </p:blipFill>
        <p:spPr>
          <a:xfrm>
            <a:off x="0" y="12700"/>
            <a:ext cx="12192000" cy="6832600"/>
          </a:xfrm>
          <a:prstGeom prst="rect">
            <a:avLst/>
          </a:prstGeom>
        </p:spPr>
      </p:pic>
      <p:sp>
        <p:nvSpPr>
          <p:cNvPr id="2" name="Title 1">
            <a:extLst>
              <a:ext uri="{FF2B5EF4-FFF2-40B4-BE49-F238E27FC236}">
                <a16:creationId xmlns:a16="http://schemas.microsoft.com/office/drawing/2014/main" id="{5D765AF6-2934-0345-AE12-ADBCEFCB582C}"/>
              </a:ext>
            </a:extLst>
          </p:cNvPr>
          <p:cNvSpPr>
            <a:spLocks noGrp="1"/>
          </p:cNvSpPr>
          <p:nvPr>
            <p:ph type="title"/>
          </p:nvPr>
        </p:nvSpPr>
        <p:spPr>
          <a:xfrm>
            <a:off x="1114646" y="2027274"/>
            <a:ext cx="10515600" cy="925143"/>
          </a:xfrm>
        </p:spPr>
        <p:txBody>
          <a:bodyPr>
            <a:normAutofit/>
          </a:bodyPr>
          <a:lstStyle>
            <a:lvl1pPr>
              <a:defRPr sz="5000" b="1"/>
            </a:lvl1pPr>
          </a:lstStyle>
          <a:p>
            <a:r>
              <a:rPr lang="en-US" dirty="0"/>
              <a:t>Click to edit Master title style</a:t>
            </a:r>
          </a:p>
        </p:txBody>
      </p:sp>
      <p:sp>
        <p:nvSpPr>
          <p:cNvPr id="3" name="Content Placeholder 2">
            <a:extLst>
              <a:ext uri="{FF2B5EF4-FFF2-40B4-BE49-F238E27FC236}">
                <a16:creationId xmlns:a16="http://schemas.microsoft.com/office/drawing/2014/main" id="{F5306AD7-D2A6-984A-9151-CF4E2B11B633}"/>
              </a:ext>
            </a:extLst>
          </p:cNvPr>
          <p:cNvSpPr>
            <a:spLocks noGrp="1"/>
          </p:cNvSpPr>
          <p:nvPr>
            <p:ph sz="half" idx="1"/>
          </p:nvPr>
        </p:nvSpPr>
        <p:spPr>
          <a:xfrm>
            <a:off x="1114646" y="3087354"/>
            <a:ext cx="5181600" cy="28385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95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3B9A77-9273-9845-9BA9-6564F33A0D83}"/>
              </a:ext>
            </a:extLst>
          </p:cNvPr>
          <p:cNvPicPr>
            <a:picLocks noChangeAspect="1"/>
          </p:cNvPicPr>
          <p:nvPr userDrawn="1"/>
        </p:nvPicPr>
        <p:blipFill>
          <a:blip r:embed="rId2"/>
          <a:stretch>
            <a:fillRect/>
          </a:stretch>
        </p:blipFill>
        <p:spPr>
          <a:xfrm>
            <a:off x="0" y="6350"/>
            <a:ext cx="12192000" cy="6845300"/>
          </a:xfrm>
          <a:prstGeom prst="rect">
            <a:avLst/>
          </a:prstGeom>
        </p:spPr>
      </p:pic>
      <p:sp>
        <p:nvSpPr>
          <p:cNvPr id="2" name="Title 1">
            <a:extLst>
              <a:ext uri="{FF2B5EF4-FFF2-40B4-BE49-F238E27FC236}">
                <a16:creationId xmlns:a16="http://schemas.microsoft.com/office/drawing/2014/main" id="{77967709-8D91-834F-8417-C53F91B4E657}"/>
              </a:ext>
            </a:extLst>
          </p:cNvPr>
          <p:cNvSpPr>
            <a:spLocks noGrp="1"/>
          </p:cNvSpPr>
          <p:nvPr>
            <p:ph type="title" hasCustomPrompt="1"/>
          </p:nvPr>
        </p:nvSpPr>
        <p:spPr>
          <a:xfrm>
            <a:off x="1130412" y="2059246"/>
            <a:ext cx="5397979" cy="3412977"/>
          </a:xfrm>
        </p:spPr>
        <p:txBody>
          <a:bodyPr>
            <a:normAutofit/>
          </a:bodyPr>
          <a:lstStyle>
            <a:lvl1pPr>
              <a:defRPr sz="3000">
                <a:solidFill>
                  <a:schemeClr val="bg1"/>
                </a:solidFill>
              </a:defRPr>
            </a:lvl1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a:t>
            </a:r>
          </a:p>
        </p:txBody>
      </p:sp>
    </p:spTree>
    <p:extLst>
      <p:ext uri="{BB962C8B-B14F-4D97-AF65-F5344CB8AC3E}">
        <p14:creationId xmlns:p14="http://schemas.microsoft.com/office/powerpoint/2010/main" val="65895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62ECFC-A7D9-6B4C-B1F0-C3E6D78BE28D}"/>
              </a:ext>
            </a:extLst>
          </p:cNvPr>
          <p:cNvPicPr>
            <a:picLocks noChangeAspect="1"/>
          </p:cNvPicPr>
          <p:nvPr userDrawn="1"/>
        </p:nvPicPr>
        <p:blipFill>
          <a:blip r:embed="rId2"/>
          <a:stretch>
            <a:fillRect/>
          </a:stretch>
        </p:blipFill>
        <p:spPr>
          <a:xfrm>
            <a:off x="0" y="6350"/>
            <a:ext cx="12192000" cy="6845300"/>
          </a:xfrm>
          <a:prstGeom prst="rect">
            <a:avLst/>
          </a:prstGeom>
        </p:spPr>
      </p:pic>
    </p:spTree>
    <p:extLst>
      <p:ext uri="{BB962C8B-B14F-4D97-AF65-F5344CB8AC3E}">
        <p14:creationId xmlns:p14="http://schemas.microsoft.com/office/powerpoint/2010/main" val="4753373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427AD9-AC7F-4849-A4BE-68D2437A2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1855F2-3022-3841-B5C7-A5548E77E6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5CCA1-4C92-0047-AA9E-30E543D439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36F3C-0C48-1141-B854-B44DA9DE7F6F}" type="datetimeFigureOut">
              <a:rPr lang="en-US" smtClean="0"/>
              <a:t>12/7/2019</a:t>
            </a:fld>
            <a:endParaRPr lang="en-US"/>
          </a:p>
        </p:txBody>
      </p:sp>
      <p:sp>
        <p:nvSpPr>
          <p:cNvPr id="5" name="Footer Placeholder 4">
            <a:extLst>
              <a:ext uri="{FF2B5EF4-FFF2-40B4-BE49-F238E27FC236}">
                <a16:creationId xmlns:a16="http://schemas.microsoft.com/office/drawing/2014/main" id="{D0CABA98-7D0B-7741-9F11-63C9DF6B50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A88170-A9C7-C94F-9A80-ECA236242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8AC92-E471-0044-B7D5-53F310248EB0}" type="slidenum">
              <a:rPr lang="en-US" smtClean="0"/>
              <a:t>‹#›</a:t>
            </a:fld>
            <a:endParaRPr lang="en-US"/>
          </a:p>
        </p:txBody>
      </p:sp>
    </p:spTree>
    <p:extLst>
      <p:ext uri="{BB962C8B-B14F-4D97-AF65-F5344CB8AC3E}">
        <p14:creationId xmlns:p14="http://schemas.microsoft.com/office/powerpoint/2010/main" val="3714450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hyperlink" Target="http://cccski.com/getmedia/5177e8f4-0221-48af-83a5-f079955da28a/JR-booklet-EN-sample.pdf.aspx" TargetMode="External"/><Relationship Id="rId13" Type="http://schemas.openxmlformats.org/officeDocument/2006/relationships/image" Target="../media/image15.jpg"/><Relationship Id="rId18" Type="http://schemas.openxmlformats.org/officeDocument/2006/relationships/image" Target="../media/image20.png"/><Relationship Id="rId3" Type="http://schemas.openxmlformats.org/officeDocument/2006/relationships/hyperlink" Target="http://www.cccski.com/Programs/Athlete-Development/Skill-Development-Programs/track-attack-(1).aspx" TargetMode="External"/><Relationship Id="rId7" Type="http://schemas.openxmlformats.org/officeDocument/2006/relationships/image" Target="../media/image11.png"/><Relationship Id="rId12" Type="http://schemas.openxmlformats.org/officeDocument/2006/relationships/image" Target="../media/image14.jpg"/><Relationship Id="rId17" Type="http://schemas.openxmlformats.org/officeDocument/2006/relationships/image" Target="../media/image19.png"/><Relationship Id="rId2" Type="http://schemas.openxmlformats.org/officeDocument/2006/relationships/slideLayout" Target="../slideLayouts/slideLayout2.xml"/><Relationship Id="rId16" Type="http://schemas.openxmlformats.org/officeDocument/2006/relationships/image" Target="../media/image18.png"/><Relationship Id="rId1" Type="http://schemas.openxmlformats.org/officeDocument/2006/relationships/tags" Target="../tags/tag11.xml"/><Relationship Id="rId6" Type="http://schemas.openxmlformats.org/officeDocument/2006/relationships/image" Target="../media/image10.png"/><Relationship Id="rId11" Type="http://schemas.openxmlformats.org/officeDocument/2006/relationships/hyperlink" Target="http://cccski.com/Programs/Athlete-Development.aspx" TargetMode="External"/><Relationship Id="rId5" Type="http://schemas.openxmlformats.org/officeDocument/2006/relationships/hyperlink" Target="http://www.cccski.com/getmedia/80963f14-fe4d-4163-805f-01d8e238481e/TA-passport-FR-sample.pdf.aspx" TargetMode="External"/><Relationship Id="rId15" Type="http://schemas.openxmlformats.org/officeDocument/2006/relationships/image" Target="../media/image17.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hyperlink" Target="http://www.cccski.com/getmedia/5136874d-e871-47a2-a1b9-8c8b55a68805/Programmers-Guidebook-ENGLISH-June-2013.pdf.aspx" TargetMode="Externa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hyperlink" Target="https://xcskination.com/" TargetMode="External"/><Relationship Id="rId4" Type="http://schemas.openxmlformats.org/officeDocument/2006/relationships/hyperlink" Target="http://www.cccski.com/Programs/Coaching-Development/Athlete-Development-Matrix.aspx"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hyperlink" Target="http://www.cccski.com/getmedia/13d28c29-2b22-45c8-9caf-0a855583fe08/LTAD-guide-CCC.pdf.aspx" TargetMode="Externa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hyperlink" Target="http://cccski.com/Programs/Athlete-Development.aspx"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hyperlink" Target="https://sportforlife.ca/portfolio-view/long-term-development-in-sport-and-physical-activity-3-0/" TargetMode="Externa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cccski.com/getmedia/21a0161c-611d-4f50-9ede-65122c4a30b3/Programmers-Guidebook-June-2013---FRENCH.pdf.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cccski.com/getmedia/5136874d-e871-47a2-a1b9-8c8b55a68805/Programmers-Guidebook-ENGLISH-June-2013.pdf.aspx" TargetMode="Externa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6D00B-E00E-A940-A1AC-307EAA6311FE}"/>
              </a:ext>
            </a:extLst>
          </p:cNvPr>
          <p:cNvSpPr>
            <a:spLocks noGrp="1"/>
          </p:cNvSpPr>
          <p:nvPr>
            <p:ph type="title"/>
          </p:nvPr>
        </p:nvSpPr>
        <p:spPr>
          <a:xfrm>
            <a:off x="1115386" y="1553605"/>
            <a:ext cx="6073980" cy="1500187"/>
          </a:xfrm>
        </p:spPr>
        <p:txBody>
          <a:bodyPr/>
          <a:lstStyle/>
          <a:p>
            <a:r>
              <a:rPr lang="en-US" dirty="0"/>
              <a:t>SDP Program Coordinator Webinar</a:t>
            </a:r>
          </a:p>
        </p:txBody>
      </p:sp>
      <p:sp>
        <p:nvSpPr>
          <p:cNvPr id="3" name="Text Placeholder 2">
            <a:extLst>
              <a:ext uri="{FF2B5EF4-FFF2-40B4-BE49-F238E27FC236}">
                <a16:creationId xmlns:a16="http://schemas.microsoft.com/office/drawing/2014/main" id="{B5C89040-8CBC-B44B-B8DF-B8003732E834}"/>
              </a:ext>
            </a:extLst>
          </p:cNvPr>
          <p:cNvSpPr>
            <a:spLocks noGrp="1"/>
          </p:cNvSpPr>
          <p:nvPr>
            <p:ph type="body" idx="1"/>
          </p:nvPr>
        </p:nvSpPr>
        <p:spPr>
          <a:xfrm>
            <a:off x="1115385" y="3429000"/>
            <a:ext cx="6547145" cy="1500187"/>
          </a:xfrm>
        </p:spPr>
        <p:txBody>
          <a:bodyPr/>
          <a:lstStyle/>
          <a:p>
            <a:pPr marL="342900" indent="-342900">
              <a:buFont typeface="Arial" panose="020B0604020202020204" pitchFamily="34" charset="0"/>
              <a:buChar char="•"/>
            </a:pPr>
            <a:r>
              <a:rPr lang="en-US" dirty="0"/>
              <a:t>Delivering complete and progressive programs</a:t>
            </a:r>
          </a:p>
          <a:p>
            <a:pPr marL="342900" indent="-342900">
              <a:buFont typeface="Arial" panose="020B0604020202020204" pitchFamily="34" charset="0"/>
              <a:buChar char="•"/>
            </a:pPr>
            <a:r>
              <a:rPr lang="en-US" dirty="0"/>
              <a:t>Keeping athletes challenged and engaged</a:t>
            </a:r>
          </a:p>
          <a:p>
            <a:pPr marL="342900" indent="-342900">
              <a:buFont typeface="Arial" panose="020B0604020202020204" pitchFamily="34" charset="0"/>
              <a:buChar char="•"/>
            </a:pPr>
            <a:r>
              <a:rPr lang="en-US" dirty="0"/>
              <a:t>Promoting a culture of skiing</a:t>
            </a:r>
          </a:p>
          <a:p>
            <a:endParaRPr lang="en-US" dirty="0"/>
          </a:p>
        </p:txBody>
      </p:sp>
      <p:sp>
        <p:nvSpPr>
          <p:cNvPr id="5" name="Text Placeholder 2">
            <a:extLst>
              <a:ext uri="{FF2B5EF4-FFF2-40B4-BE49-F238E27FC236}">
                <a16:creationId xmlns:a16="http://schemas.microsoft.com/office/drawing/2014/main" id="{B5C89040-8CBC-B44B-B8DF-B8003732E834}"/>
              </a:ext>
            </a:extLst>
          </p:cNvPr>
          <p:cNvSpPr txBox="1">
            <a:spLocks/>
          </p:cNvSpPr>
          <p:nvPr/>
        </p:nvSpPr>
        <p:spPr>
          <a:xfrm>
            <a:off x="1115385" y="5679602"/>
            <a:ext cx="7564407" cy="9196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600" i="1" dirty="0">
                <a:solidFill>
                  <a:srgbClr val="FF0000"/>
                </a:solidFill>
              </a:rPr>
              <a:t>- All Canadians on skis			</a:t>
            </a:r>
            <a:r>
              <a:rPr lang="fr-CA" sz="1600" i="1" dirty="0">
                <a:solidFill>
                  <a:srgbClr val="FF0000"/>
                </a:solidFill>
              </a:rPr>
              <a:t>- Tous les Canadiens sur des skis</a:t>
            </a:r>
          </a:p>
          <a:p>
            <a:r>
              <a:rPr lang="en-US" sz="1600" i="1" dirty="0">
                <a:solidFill>
                  <a:srgbClr val="FF0000"/>
                </a:solidFill>
              </a:rPr>
              <a:t>- More Canadian athletes on podiums	</a:t>
            </a:r>
            <a:r>
              <a:rPr lang="fr-CA" sz="1600" i="1" dirty="0">
                <a:solidFill>
                  <a:srgbClr val="FF0000"/>
                </a:solidFill>
              </a:rPr>
              <a:t>- Plus de Canadiens sur les podiums </a:t>
            </a:r>
            <a:endParaRPr lang="en-US" sz="1600" i="1" dirty="0">
              <a:solidFill>
                <a:srgbClr val="FF0000"/>
              </a:solidFill>
            </a:endParaRPr>
          </a:p>
          <a:p>
            <a:r>
              <a:rPr lang="fr-CA" sz="2000" i="1" dirty="0">
                <a:solidFill>
                  <a:srgbClr val="FF0000"/>
                </a:solidFill>
              </a:rPr>
              <a:t>	</a:t>
            </a:r>
            <a:endParaRPr lang="en-CA" sz="2000" i="1" dirty="0">
              <a:solidFill>
                <a:srgbClr val="FF0000"/>
              </a:solidFill>
            </a:endParaRPr>
          </a:p>
          <a:p>
            <a:r>
              <a:rPr lang="en-US" sz="2000" dirty="0"/>
              <a:t>		</a:t>
            </a:r>
          </a:p>
        </p:txBody>
      </p:sp>
      <p:cxnSp>
        <p:nvCxnSpPr>
          <p:cNvPr id="11" name="Straight Connector 10"/>
          <p:cNvCxnSpPr/>
          <p:nvPr/>
        </p:nvCxnSpPr>
        <p:spPr>
          <a:xfrm>
            <a:off x="1199456" y="5661248"/>
            <a:ext cx="6564416" cy="18354"/>
          </a:xfrm>
          <a:prstGeom prst="line">
            <a:avLst/>
          </a:prstGeom>
          <a:ln>
            <a:solidFill>
              <a:srgbClr val="DA0018"/>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86426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nvPr>
        </p:nvSpPr>
        <p:spPr>
          <a:xfrm>
            <a:off x="2623235" y="126912"/>
            <a:ext cx="9222020" cy="868252"/>
          </a:xfrm>
        </p:spPr>
        <p:txBody>
          <a:bodyPr>
            <a:normAutofit/>
          </a:bodyPr>
          <a:lstStyle/>
          <a:p>
            <a:r>
              <a:rPr lang="en-US" dirty="0"/>
              <a:t>SDP materials</a:t>
            </a:r>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nvPr>
        </p:nvSpPr>
        <p:spPr>
          <a:xfrm>
            <a:off x="346745" y="1468110"/>
            <a:ext cx="4676583" cy="4535238"/>
          </a:xfrm>
        </p:spPr>
        <p:txBody>
          <a:bodyPr>
            <a:normAutofit/>
          </a:bodyPr>
          <a:lstStyle/>
          <a:p>
            <a:pPr marL="0" indent="0">
              <a:buNone/>
            </a:pPr>
            <a:r>
              <a:rPr lang="en-US" dirty="0"/>
              <a:t>Enrollment kits</a:t>
            </a:r>
          </a:p>
          <a:p>
            <a:pPr marL="0" indent="0">
              <a:buNone/>
            </a:pPr>
            <a:r>
              <a:rPr lang="en-US" dirty="0" err="1"/>
              <a:t>Bunnyrabbit</a:t>
            </a:r>
            <a:r>
              <a:rPr lang="en-US" dirty="0"/>
              <a:t> &amp; Jackrabbit toque and booklets</a:t>
            </a:r>
          </a:p>
          <a:p>
            <a:pPr marL="0" indent="0">
              <a:buNone/>
            </a:pPr>
            <a:r>
              <a:rPr lang="en-US" dirty="0"/>
              <a:t>	</a:t>
            </a:r>
          </a:p>
          <a:p>
            <a:pPr marL="0" indent="0">
              <a:buNone/>
            </a:pPr>
            <a:endParaRPr lang="en-US" dirty="0"/>
          </a:p>
          <a:p>
            <a:pPr marL="0" indent="0">
              <a:buNone/>
            </a:pPr>
            <a:endParaRPr lang="en-US" dirty="0"/>
          </a:p>
          <a:p>
            <a:pPr marL="0" indent="0">
              <a:buNone/>
            </a:pPr>
            <a:endParaRPr lang="en-US" sz="1200" dirty="0">
              <a:hlinkClick r:id="rId3"/>
            </a:endParaRPr>
          </a:p>
          <a:p>
            <a:pPr marL="0" indent="0">
              <a:buNone/>
            </a:pPr>
            <a:endParaRPr lang="en-US" sz="1200" dirty="0">
              <a:hlinkClick r:id="rId3"/>
            </a:endParaRPr>
          </a:p>
          <a:p>
            <a:pPr marL="0" indent="0">
              <a:buNone/>
            </a:pPr>
            <a:endParaRPr lang="en-US" sz="1200" dirty="0">
              <a:hlinkClick r:id="rId3"/>
            </a:endParaRPr>
          </a:p>
          <a:p>
            <a:pPr marL="0" indent="0">
              <a:buNone/>
            </a:pPr>
            <a:endParaRPr lang="en-US" dirty="0"/>
          </a:p>
          <a:p>
            <a:endParaRPr lang="en-US" dirty="0"/>
          </a:p>
        </p:txBody>
      </p:sp>
      <p:pic>
        <p:nvPicPr>
          <p:cNvPr id="1026" name="Picture 2">
            <a:extLst>
              <a:ext uri="{FF2B5EF4-FFF2-40B4-BE49-F238E27FC236}">
                <a16:creationId xmlns:a16="http://schemas.microsoft.com/office/drawing/2014/main" id="{B170C649-946C-465F-8D32-66A8CE932F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041" y="3125817"/>
            <a:ext cx="1263901" cy="16005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665418EA-B01B-4C6F-AA6E-0B8FDCE20CBE}"/>
              </a:ext>
            </a:extLst>
          </p:cNvPr>
          <p:cNvSpPr txBox="1">
            <a:spLocks/>
          </p:cNvSpPr>
          <p:nvPr/>
        </p:nvSpPr>
        <p:spPr>
          <a:xfrm>
            <a:off x="4556998" y="1962270"/>
            <a:ext cx="3413435" cy="3448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Track Attack </a:t>
            </a:r>
          </a:p>
          <a:p>
            <a:pPr marL="0" indent="0">
              <a:buFont typeface="Arial" panose="020B0604020202020204" pitchFamily="34" charset="0"/>
              <a:buNone/>
            </a:pPr>
            <a:r>
              <a:rPr lang="en-US" dirty="0"/>
              <a:t>buff and passport</a:t>
            </a:r>
            <a:endParaRPr lang="en-US" sz="2000" dirty="0"/>
          </a:p>
          <a:p>
            <a:pPr marL="0" indent="0">
              <a:buFont typeface="Arial" panose="020B0604020202020204" pitchFamily="34" charset="0"/>
              <a:buNone/>
            </a:pPr>
            <a:endParaRPr lang="en-US" sz="1200" dirty="0">
              <a:hlinkClick r:id="rId3"/>
            </a:endParaRPr>
          </a:p>
          <a:p>
            <a:pPr marL="0" indent="0">
              <a:buFont typeface="Arial" panose="020B0604020202020204" pitchFamily="34" charset="0"/>
              <a:buNone/>
            </a:pPr>
            <a:endParaRPr lang="en-US" sz="1200" dirty="0">
              <a:hlinkClick r:id="rId3"/>
            </a:endParaRPr>
          </a:p>
          <a:p>
            <a:pPr marL="0" indent="0">
              <a:buFont typeface="Arial" panose="020B0604020202020204" pitchFamily="34" charset="0"/>
              <a:buNone/>
            </a:pPr>
            <a:endParaRPr lang="en-US" sz="1200" dirty="0">
              <a:hlinkClick r:id="rId3"/>
            </a:endParaRPr>
          </a:p>
          <a:p>
            <a:pPr marL="0" indent="0">
              <a:buFont typeface="Arial" panose="020B0604020202020204" pitchFamily="34" charset="0"/>
              <a:buNone/>
            </a:pPr>
            <a:endParaRPr lang="en-US" dirty="0"/>
          </a:p>
          <a:p>
            <a:endParaRPr lang="en-US" dirty="0"/>
          </a:p>
        </p:txBody>
      </p:sp>
      <p:pic>
        <p:nvPicPr>
          <p:cNvPr id="1028" name="Picture 4">
            <a:hlinkClick r:id="rId5"/>
            <a:extLst>
              <a:ext uri="{FF2B5EF4-FFF2-40B4-BE49-F238E27FC236}">
                <a16:creationId xmlns:a16="http://schemas.microsoft.com/office/drawing/2014/main" id="{8C4415D7-F05D-4CD6-AB47-83C908BFBF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1893" y="3616726"/>
            <a:ext cx="910515" cy="1306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8C39B46-3266-49D2-8FF3-7B6A79494F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95" y="2917415"/>
            <a:ext cx="1447668" cy="13526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hlinkClick r:id="rId8"/>
            <a:extLst>
              <a:ext uri="{FF2B5EF4-FFF2-40B4-BE49-F238E27FC236}">
                <a16:creationId xmlns:a16="http://schemas.microsoft.com/office/drawing/2014/main" id="{93004DC7-A586-457A-9AC9-BA043E7103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9057" y="3429151"/>
            <a:ext cx="1312951" cy="16961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84F84C0-BEFA-4D94-9A9B-DCF52B467A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6609" y="3429151"/>
            <a:ext cx="1187502" cy="19543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B0A91B-27C9-4700-A871-E618F93C9F12}"/>
              </a:ext>
            </a:extLst>
          </p:cNvPr>
          <p:cNvSpPr txBox="1"/>
          <p:nvPr/>
        </p:nvSpPr>
        <p:spPr>
          <a:xfrm>
            <a:off x="352209" y="6033827"/>
            <a:ext cx="5420523" cy="369332"/>
          </a:xfrm>
          <a:prstGeom prst="rect">
            <a:avLst/>
          </a:prstGeom>
          <a:noFill/>
        </p:spPr>
        <p:txBody>
          <a:bodyPr wrap="none" rtlCol="0">
            <a:spAutoFit/>
          </a:bodyPr>
          <a:lstStyle/>
          <a:p>
            <a:r>
              <a:rPr lang="en-CA" dirty="0">
                <a:hlinkClick r:id="rId11"/>
              </a:rPr>
              <a:t>http://cccski.com/Programs/Athlete-Development.aspx</a:t>
            </a:r>
            <a:r>
              <a:rPr lang="en-CA" dirty="0"/>
              <a:t> </a:t>
            </a:r>
          </a:p>
        </p:txBody>
      </p:sp>
      <p:sp>
        <p:nvSpPr>
          <p:cNvPr id="7" name="TextBox 6">
            <a:extLst>
              <a:ext uri="{FF2B5EF4-FFF2-40B4-BE49-F238E27FC236}">
                <a16:creationId xmlns:a16="http://schemas.microsoft.com/office/drawing/2014/main" id="{5BCDB026-E021-4BF3-8E23-3D5A8A2796B4}"/>
              </a:ext>
            </a:extLst>
          </p:cNvPr>
          <p:cNvSpPr txBox="1"/>
          <p:nvPr/>
        </p:nvSpPr>
        <p:spPr>
          <a:xfrm>
            <a:off x="7899016" y="1518415"/>
            <a:ext cx="3940775" cy="5262979"/>
          </a:xfrm>
          <a:prstGeom prst="rect">
            <a:avLst/>
          </a:prstGeom>
          <a:noFill/>
        </p:spPr>
        <p:txBody>
          <a:bodyPr wrap="square" rtlCol="0">
            <a:spAutoFit/>
          </a:bodyPr>
          <a:lstStyle/>
          <a:p>
            <a:r>
              <a:rPr lang="en-CA" sz="2800" dirty="0"/>
              <a:t>Award stickers</a:t>
            </a:r>
          </a:p>
          <a:p>
            <a:r>
              <a:rPr lang="en-CA" sz="2800" dirty="0" err="1"/>
              <a:t>Bunnyrabbit</a:t>
            </a:r>
            <a:endParaRPr lang="en-CA" sz="2800" dirty="0"/>
          </a:p>
          <a:p>
            <a:endParaRPr lang="en-CA" sz="2800" dirty="0"/>
          </a:p>
          <a:p>
            <a:endParaRPr lang="en-CA" sz="2800" dirty="0"/>
          </a:p>
          <a:p>
            <a:r>
              <a:rPr lang="en-CA" sz="2800" dirty="0"/>
              <a:t>Jackrabbit</a:t>
            </a:r>
          </a:p>
          <a:p>
            <a:endParaRPr lang="en-CA" sz="2800" dirty="0"/>
          </a:p>
          <a:p>
            <a:endParaRPr lang="en-CA" sz="2800" dirty="0"/>
          </a:p>
          <a:p>
            <a:endParaRPr lang="en-CA" sz="2800" dirty="0"/>
          </a:p>
          <a:p>
            <a:r>
              <a:rPr lang="en-CA" sz="2800" dirty="0"/>
              <a:t>Track Attack</a:t>
            </a:r>
          </a:p>
          <a:p>
            <a:endParaRPr lang="en-CA" sz="2800" dirty="0"/>
          </a:p>
          <a:p>
            <a:endParaRPr lang="en-CA" sz="2800" dirty="0"/>
          </a:p>
          <a:p>
            <a:endParaRPr lang="en-CA" sz="2800" dirty="0"/>
          </a:p>
        </p:txBody>
      </p:sp>
      <p:pic>
        <p:nvPicPr>
          <p:cNvPr id="9" name="Picture 8">
            <a:extLst>
              <a:ext uri="{FF2B5EF4-FFF2-40B4-BE49-F238E27FC236}">
                <a16:creationId xmlns:a16="http://schemas.microsoft.com/office/drawing/2014/main" id="{22C1243D-DD58-46B8-B757-C225084DBB26}"/>
              </a:ext>
            </a:extLst>
          </p:cNvPr>
          <p:cNvPicPr>
            <a:picLocks noChangeAspect="1"/>
          </p:cNvPicPr>
          <p:nvPr/>
        </p:nvPicPr>
        <p:blipFill>
          <a:blip r:embed="rId12"/>
          <a:stretch>
            <a:fillRect/>
          </a:stretch>
        </p:blipFill>
        <p:spPr>
          <a:xfrm>
            <a:off x="8170622" y="5403270"/>
            <a:ext cx="1104815" cy="1104815"/>
          </a:xfrm>
          <a:prstGeom prst="rect">
            <a:avLst/>
          </a:prstGeom>
        </p:spPr>
      </p:pic>
      <p:pic>
        <p:nvPicPr>
          <p:cNvPr id="11" name="Picture 10">
            <a:extLst>
              <a:ext uri="{FF2B5EF4-FFF2-40B4-BE49-F238E27FC236}">
                <a16:creationId xmlns:a16="http://schemas.microsoft.com/office/drawing/2014/main" id="{0B575D86-9334-46BB-A795-70EF0D77DB17}"/>
              </a:ext>
            </a:extLst>
          </p:cNvPr>
          <p:cNvPicPr>
            <a:picLocks noChangeAspect="1"/>
          </p:cNvPicPr>
          <p:nvPr/>
        </p:nvPicPr>
        <p:blipFill>
          <a:blip r:embed="rId13"/>
          <a:stretch>
            <a:fillRect/>
          </a:stretch>
        </p:blipFill>
        <p:spPr>
          <a:xfrm>
            <a:off x="9198395" y="5383472"/>
            <a:ext cx="1104816" cy="1104816"/>
          </a:xfrm>
          <a:prstGeom prst="rect">
            <a:avLst/>
          </a:prstGeom>
        </p:spPr>
      </p:pic>
      <p:pic>
        <p:nvPicPr>
          <p:cNvPr id="13" name="Picture 12">
            <a:extLst>
              <a:ext uri="{FF2B5EF4-FFF2-40B4-BE49-F238E27FC236}">
                <a16:creationId xmlns:a16="http://schemas.microsoft.com/office/drawing/2014/main" id="{35039556-E461-4C0E-8103-464C3608BCFE}"/>
              </a:ext>
            </a:extLst>
          </p:cNvPr>
          <p:cNvPicPr>
            <a:picLocks noChangeAspect="1"/>
          </p:cNvPicPr>
          <p:nvPr/>
        </p:nvPicPr>
        <p:blipFill>
          <a:blip r:embed="rId14"/>
          <a:stretch>
            <a:fillRect/>
          </a:stretch>
        </p:blipFill>
        <p:spPr>
          <a:xfrm>
            <a:off x="10249357" y="5392736"/>
            <a:ext cx="1104815" cy="1104815"/>
          </a:xfrm>
          <a:prstGeom prst="rect">
            <a:avLst/>
          </a:prstGeom>
        </p:spPr>
      </p:pic>
      <p:pic>
        <p:nvPicPr>
          <p:cNvPr id="14" name="Picture 13">
            <a:extLst>
              <a:ext uri="{FF2B5EF4-FFF2-40B4-BE49-F238E27FC236}">
                <a16:creationId xmlns:a16="http://schemas.microsoft.com/office/drawing/2014/main" id="{E8B48C85-680C-406A-9FEF-1BDCBBA27CE9}"/>
              </a:ext>
            </a:extLst>
          </p:cNvPr>
          <p:cNvPicPr>
            <a:picLocks noChangeAspect="1"/>
          </p:cNvPicPr>
          <p:nvPr/>
        </p:nvPicPr>
        <p:blipFill>
          <a:blip r:embed="rId15"/>
          <a:stretch>
            <a:fillRect/>
          </a:stretch>
        </p:blipFill>
        <p:spPr>
          <a:xfrm>
            <a:off x="9502401" y="2402764"/>
            <a:ext cx="1060490" cy="1016956"/>
          </a:xfrm>
          <a:prstGeom prst="rect">
            <a:avLst/>
          </a:prstGeom>
        </p:spPr>
      </p:pic>
      <p:pic>
        <p:nvPicPr>
          <p:cNvPr id="15" name="Picture 14">
            <a:extLst>
              <a:ext uri="{FF2B5EF4-FFF2-40B4-BE49-F238E27FC236}">
                <a16:creationId xmlns:a16="http://schemas.microsoft.com/office/drawing/2014/main" id="{53F91F5D-B848-41DB-B1C5-BE8F5EC7605F}"/>
              </a:ext>
            </a:extLst>
          </p:cNvPr>
          <p:cNvPicPr>
            <a:picLocks noChangeAspect="1"/>
          </p:cNvPicPr>
          <p:nvPr/>
        </p:nvPicPr>
        <p:blipFill>
          <a:blip r:embed="rId16"/>
          <a:stretch>
            <a:fillRect/>
          </a:stretch>
        </p:blipFill>
        <p:spPr>
          <a:xfrm>
            <a:off x="8619891" y="2472070"/>
            <a:ext cx="850684" cy="825907"/>
          </a:xfrm>
          <a:prstGeom prst="rect">
            <a:avLst/>
          </a:prstGeom>
        </p:spPr>
      </p:pic>
      <p:pic>
        <p:nvPicPr>
          <p:cNvPr id="4" name="Picture 3">
            <a:extLst>
              <a:ext uri="{FF2B5EF4-FFF2-40B4-BE49-F238E27FC236}">
                <a16:creationId xmlns:a16="http://schemas.microsoft.com/office/drawing/2014/main" id="{244072D6-D343-49FD-AAE0-C273F80C266A}"/>
              </a:ext>
            </a:extLst>
          </p:cNvPr>
          <p:cNvPicPr>
            <a:picLocks noChangeAspect="1"/>
          </p:cNvPicPr>
          <p:nvPr/>
        </p:nvPicPr>
        <p:blipFill>
          <a:blip r:embed="rId17"/>
          <a:stretch>
            <a:fillRect/>
          </a:stretch>
        </p:blipFill>
        <p:spPr>
          <a:xfrm>
            <a:off x="9305440" y="3920563"/>
            <a:ext cx="890726" cy="890726"/>
          </a:xfrm>
          <a:prstGeom prst="rect">
            <a:avLst/>
          </a:prstGeom>
        </p:spPr>
      </p:pic>
      <p:pic>
        <p:nvPicPr>
          <p:cNvPr id="8" name="Picture 7">
            <a:extLst>
              <a:ext uri="{FF2B5EF4-FFF2-40B4-BE49-F238E27FC236}">
                <a16:creationId xmlns:a16="http://schemas.microsoft.com/office/drawing/2014/main" id="{8B8AD386-A962-47DD-A21D-6526AD300F8A}"/>
              </a:ext>
            </a:extLst>
          </p:cNvPr>
          <p:cNvPicPr>
            <a:picLocks noChangeAspect="1"/>
          </p:cNvPicPr>
          <p:nvPr/>
        </p:nvPicPr>
        <p:blipFill>
          <a:blip r:embed="rId18"/>
          <a:stretch>
            <a:fillRect/>
          </a:stretch>
        </p:blipFill>
        <p:spPr>
          <a:xfrm>
            <a:off x="10312542" y="3870246"/>
            <a:ext cx="978447" cy="939732"/>
          </a:xfrm>
          <a:prstGeom prst="rect">
            <a:avLst/>
          </a:prstGeom>
        </p:spPr>
      </p:pic>
      <p:pic>
        <p:nvPicPr>
          <p:cNvPr id="10" name="Picture 9">
            <a:extLst>
              <a:ext uri="{FF2B5EF4-FFF2-40B4-BE49-F238E27FC236}">
                <a16:creationId xmlns:a16="http://schemas.microsoft.com/office/drawing/2014/main" id="{D9FA0F05-CB26-4C0D-B8AD-208E54C10D29}"/>
              </a:ext>
            </a:extLst>
          </p:cNvPr>
          <p:cNvPicPr>
            <a:picLocks noChangeAspect="1"/>
          </p:cNvPicPr>
          <p:nvPr/>
        </p:nvPicPr>
        <p:blipFill>
          <a:blip r:embed="rId19"/>
          <a:stretch>
            <a:fillRect/>
          </a:stretch>
        </p:blipFill>
        <p:spPr>
          <a:xfrm>
            <a:off x="8260456" y="3920563"/>
            <a:ext cx="870689" cy="873224"/>
          </a:xfrm>
          <a:prstGeom prst="rect">
            <a:avLst/>
          </a:prstGeom>
        </p:spPr>
      </p:pic>
    </p:spTree>
    <p:custDataLst>
      <p:tags r:id="rId1"/>
    </p:custDataLst>
    <p:extLst>
      <p:ext uri="{BB962C8B-B14F-4D97-AF65-F5344CB8AC3E}">
        <p14:creationId xmlns:p14="http://schemas.microsoft.com/office/powerpoint/2010/main" val="170473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nvPr>
        </p:nvSpPr>
        <p:spPr>
          <a:xfrm>
            <a:off x="2623235" y="126912"/>
            <a:ext cx="8368653" cy="868252"/>
          </a:xfrm>
        </p:spPr>
        <p:txBody>
          <a:bodyPr/>
          <a:lstStyle/>
          <a:p>
            <a:r>
              <a:rPr lang="en-US" dirty="0"/>
              <a:t>Resources</a:t>
            </a:r>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nvPr>
        </p:nvSpPr>
        <p:spPr>
          <a:xfrm>
            <a:off x="1317817" y="1792218"/>
            <a:ext cx="9674071" cy="4356911"/>
          </a:xfrm>
        </p:spPr>
        <p:txBody>
          <a:bodyPr>
            <a:normAutofit fontScale="92500" lnSpcReduction="20000"/>
          </a:bodyPr>
          <a:lstStyle/>
          <a:p>
            <a:r>
              <a:rPr lang="en-US" dirty="0">
                <a:hlinkClick r:id="rId3"/>
              </a:rPr>
              <a:t>Program Coordinator Guidebook</a:t>
            </a:r>
            <a:r>
              <a:rPr lang="en-US" dirty="0"/>
              <a:t>;</a:t>
            </a:r>
          </a:p>
          <a:p>
            <a:pPr lvl="1"/>
            <a:r>
              <a:rPr lang="en-US" dirty="0"/>
              <a:t>the technical step by step reference for coordination, evaluations, follow-up, ordering and using materials</a:t>
            </a:r>
          </a:p>
          <a:p>
            <a:r>
              <a:rPr lang="en-US" dirty="0"/>
              <a:t>Coach training;</a:t>
            </a:r>
          </a:p>
          <a:p>
            <a:pPr lvl="1"/>
            <a:r>
              <a:rPr lang="en-US" dirty="0"/>
              <a:t>Reliant on effective LF delivery, coaches should emerge with a clear sense of objectives, where to find them and how to evaluate</a:t>
            </a:r>
          </a:p>
          <a:p>
            <a:pPr lvl="1"/>
            <a:r>
              <a:rPr lang="en-US" dirty="0"/>
              <a:t>Coaches should be trained to the context they deliver</a:t>
            </a:r>
          </a:p>
          <a:p>
            <a:r>
              <a:rPr lang="en-US" dirty="0"/>
              <a:t>Coach Reference Material;</a:t>
            </a:r>
          </a:p>
          <a:p>
            <a:pPr lvl="1"/>
            <a:r>
              <a:rPr lang="en-US" dirty="0"/>
              <a:t>All coaches received electronic copies during workshops</a:t>
            </a:r>
          </a:p>
          <a:p>
            <a:r>
              <a:rPr lang="en-US" dirty="0" err="1"/>
              <a:t>Nordiq</a:t>
            </a:r>
            <a:r>
              <a:rPr lang="en-US" dirty="0"/>
              <a:t> Canada </a:t>
            </a:r>
            <a:r>
              <a:rPr lang="en-US" dirty="0">
                <a:hlinkClick r:id="rId4"/>
              </a:rPr>
              <a:t>Athlete Development Matrix</a:t>
            </a:r>
            <a:r>
              <a:rPr lang="en-US" dirty="0"/>
              <a:t>;</a:t>
            </a:r>
          </a:p>
          <a:p>
            <a:pPr lvl="1"/>
            <a:r>
              <a:rPr lang="en-US" dirty="0"/>
              <a:t>Coaches need to sign in</a:t>
            </a:r>
          </a:p>
          <a:p>
            <a:r>
              <a:rPr lang="en-US" dirty="0"/>
              <a:t>Other</a:t>
            </a:r>
          </a:p>
          <a:p>
            <a:pPr lvl="1"/>
            <a:r>
              <a:rPr lang="en-US" dirty="0"/>
              <a:t> 			games videos+</a:t>
            </a:r>
          </a:p>
        </p:txBody>
      </p:sp>
      <p:pic>
        <p:nvPicPr>
          <p:cNvPr id="4" name="Picture 3">
            <a:hlinkClick r:id="rId5"/>
            <a:extLst>
              <a:ext uri="{FF2B5EF4-FFF2-40B4-BE49-F238E27FC236}">
                <a16:creationId xmlns:a16="http://schemas.microsoft.com/office/drawing/2014/main" id="{2060B0FB-854B-46DC-894B-95B760157E46}"/>
              </a:ext>
            </a:extLst>
          </p:cNvPr>
          <p:cNvPicPr>
            <a:picLocks noChangeAspect="1"/>
          </p:cNvPicPr>
          <p:nvPr/>
        </p:nvPicPr>
        <p:blipFill>
          <a:blip r:embed="rId6"/>
          <a:stretch>
            <a:fillRect/>
          </a:stretch>
        </p:blipFill>
        <p:spPr>
          <a:xfrm>
            <a:off x="2052955" y="5701982"/>
            <a:ext cx="2031365" cy="591047"/>
          </a:xfrm>
          <a:prstGeom prst="rect">
            <a:avLst/>
          </a:prstGeom>
        </p:spPr>
      </p:pic>
    </p:spTree>
    <p:custDataLst>
      <p:tags r:id="rId1"/>
    </p:custDataLst>
    <p:extLst>
      <p:ext uri="{BB962C8B-B14F-4D97-AF65-F5344CB8AC3E}">
        <p14:creationId xmlns:p14="http://schemas.microsoft.com/office/powerpoint/2010/main" val="3727767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C597-790D-AE45-A6C4-9750AC58C4B6}"/>
              </a:ext>
            </a:extLst>
          </p:cNvPr>
          <p:cNvSpPr>
            <a:spLocks noGrp="1"/>
          </p:cNvSpPr>
          <p:nvPr>
            <p:ph type="title"/>
          </p:nvPr>
        </p:nvSpPr>
        <p:spPr>
          <a:xfrm>
            <a:off x="1114645" y="1452942"/>
            <a:ext cx="10515600" cy="925143"/>
          </a:xfrm>
        </p:spPr>
        <p:txBody>
          <a:bodyPr/>
          <a:lstStyle/>
          <a:p>
            <a:r>
              <a:rPr lang="en-US" dirty="0"/>
              <a:t>Using SDP materials</a:t>
            </a:r>
          </a:p>
        </p:txBody>
      </p:sp>
      <p:sp>
        <p:nvSpPr>
          <p:cNvPr id="3" name="Content Placeholder 2">
            <a:extLst>
              <a:ext uri="{FF2B5EF4-FFF2-40B4-BE49-F238E27FC236}">
                <a16:creationId xmlns:a16="http://schemas.microsoft.com/office/drawing/2014/main" id="{AFDA18C8-E4F9-BE4E-AD57-F226E4D2294B}"/>
              </a:ext>
            </a:extLst>
          </p:cNvPr>
          <p:cNvSpPr>
            <a:spLocks noGrp="1"/>
          </p:cNvSpPr>
          <p:nvPr>
            <p:ph sz="half" idx="1"/>
          </p:nvPr>
        </p:nvSpPr>
        <p:spPr>
          <a:xfrm>
            <a:off x="1114645" y="2245361"/>
            <a:ext cx="9967211" cy="4114800"/>
          </a:xfrm>
        </p:spPr>
        <p:txBody>
          <a:bodyPr>
            <a:normAutofit/>
          </a:bodyPr>
          <a:lstStyle/>
          <a:p>
            <a:r>
              <a:rPr lang="en-US" dirty="0"/>
              <a:t>Rewards designed to motivate skiers to achieve goals and acknowledge achievements;</a:t>
            </a:r>
          </a:p>
          <a:p>
            <a:r>
              <a:rPr lang="en-US" dirty="0"/>
              <a:t>Provide continuity from one year to the next;</a:t>
            </a:r>
          </a:p>
          <a:p>
            <a:pPr lvl="1"/>
            <a:r>
              <a:rPr lang="en-US" dirty="0"/>
              <a:t>skiers become partners in their pathway,</a:t>
            </a:r>
          </a:p>
          <a:p>
            <a:pPr lvl="1"/>
            <a:r>
              <a:rPr lang="en-US" dirty="0"/>
              <a:t>better able to evaluate development, progression and program effectiveness</a:t>
            </a:r>
          </a:p>
          <a:p>
            <a:r>
              <a:rPr lang="en-US" dirty="0"/>
              <a:t>Helps coaches identify, plan and deliver the program objectives.</a:t>
            </a:r>
          </a:p>
          <a:p>
            <a:r>
              <a:rPr lang="en-US" dirty="0"/>
              <a:t>Highlighting skier progression</a:t>
            </a:r>
          </a:p>
          <a:p>
            <a:r>
              <a:rPr lang="en-US" dirty="0"/>
              <a:t>Engaging parents</a:t>
            </a:r>
          </a:p>
          <a:p>
            <a:endParaRPr lang="en-US" dirty="0"/>
          </a:p>
          <a:p>
            <a:endParaRPr lang="en-US" dirty="0"/>
          </a:p>
        </p:txBody>
      </p:sp>
    </p:spTree>
    <p:custDataLst>
      <p:tags r:id="rId1"/>
    </p:custDataLst>
    <p:extLst>
      <p:ext uri="{BB962C8B-B14F-4D97-AF65-F5344CB8AC3E}">
        <p14:creationId xmlns:p14="http://schemas.microsoft.com/office/powerpoint/2010/main" val="3599665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C597-790D-AE45-A6C4-9750AC58C4B6}"/>
              </a:ext>
            </a:extLst>
          </p:cNvPr>
          <p:cNvSpPr>
            <a:spLocks noGrp="1"/>
          </p:cNvSpPr>
          <p:nvPr>
            <p:ph type="title"/>
          </p:nvPr>
        </p:nvSpPr>
        <p:spPr>
          <a:xfrm>
            <a:off x="1114645" y="1452942"/>
            <a:ext cx="10515600" cy="925143"/>
          </a:xfrm>
        </p:spPr>
        <p:txBody>
          <a:bodyPr/>
          <a:lstStyle/>
          <a:p>
            <a:r>
              <a:rPr lang="en-US" dirty="0"/>
              <a:t>Using SDP materials</a:t>
            </a:r>
          </a:p>
        </p:txBody>
      </p:sp>
      <p:sp>
        <p:nvSpPr>
          <p:cNvPr id="3" name="Content Placeholder 2">
            <a:extLst>
              <a:ext uri="{FF2B5EF4-FFF2-40B4-BE49-F238E27FC236}">
                <a16:creationId xmlns:a16="http://schemas.microsoft.com/office/drawing/2014/main" id="{AFDA18C8-E4F9-BE4E-AD57-F226E4D2294B}"/>
              </a:ext>
            </a:extLst>
          </p:cNvPr>
          <p:cNvSpPr>
            <a:spLocks noGrp="1"/>
          </p:cNvSpPr>
          <p:nvPr>
            <p:ph sz="half" idx="1"/>
          </p:nvPr>
        </p:nvSpPr>
        <p:spPr>
          <a:xfrm>
            <a:off x="233680" y="2245360"/>
            <a:ext cx="11714481" cy="4378959"/>
          </a:xfrm>
        </p:spPr>
        <p:txBody>
          <a:bodyPr>
            <a:normAutofit fontScale="92500" lnSpcReduction="20000"/>
          </a:bodyPr>
          <a:lstStyle/>
          <a:p>
            <a:r>
              <a:rPr lang="en-US" dirty="0"/>
              <a:t>Booklets</a:t>
            </a:r>
          </a:p>
          <a:p>
            <a:pPr lvl="1"/>
            <a:r>
              <a:rPr lang="en-US" dirty="0"/>
              <a:t>Skiers provided a booklet at start of program level</a:t>
            </a:r>
          </a:p>
          <a:p>
            <a:pPr lvl="1"/>
            <a:r>
              <a:rPr lang="en-US" dirty="0"/>
              <a:t>Use same booklet from year to year to monitor progress</a:t>
            </a:r>
          </a:p>
          <a:p>
            <a:r>
              <a:rPr lang="en-US" dirty="0"/>
              <a:t>Toques and Buffs</a:t>
            </a:r>
          </a:p>
          <a:p>
            <a:pPr lvl="1"/>
            <a:r>
              <a:rPr lang="en-US" dirty="0"/>
              <a:t>Annually</a:t>
            </a:r>
          </a:p>
          <a:p>
            <a:r>
              <a:rPr lang="en-US" dirty="0"/>
              <a:t>Some best practices</a:t>
            </a:r>
          </a:p>
          <a:p>
            <a:pPr lvl="1"/>
            <a:r>
              <a:rPr lang="en-US" dirty="0" err="1"/>
              <a:t>Bunnyrabbit</a:t>
            </a:r>
            <a:r>
              <a:rPr lang="en-US" dirty="0"/>
              <a:t>: </a:t>
            </a:r>
          </a:p>
          <a:p>
            <a:pPr lvl="2"/>
            <a:r>
              <a:rPr lang="en-US" dirty="0"/>
              <a:t>Parents read with kids</a:t>
            </a:r>
          </a:p>
          <a:p>
            <a:pPr lvl="2"/>
            <a:r>
              <a:rPr lang="en-US" dirty="0"/>
              <a:t>Celebrate achievements</a:t>
            </a:r>
          </a:p>
          <a:p>
            <a:pPr lvl="1"/>
            <a:r>
              <a:rPr lang="en-US" dirty="0"/>
              <a:t>Jackrabbit and Track Attack: </a:t>
            </a:r>
          </a:p>
          <a:p>
            <a:pPr lvl="2"/>
            <a:r>
              <a:rPr lang="en-US" dirty="0"/>
              <a:t>rewarding achievements throughout season highlighting skier progression</a:t>
            </a:r>
          </a:p>
          <a:p>
            <a:pPr lvl="2"/>
            <a:r>
              <a:rPr lang="en-US" dirty="0"/>
              <a:t>Distribute at beginning of season so that skiers can familiarize with objectives and set goals/anticipation</a:t>
            </a:r>
          </a:p>
          <a:p>
            <a:pPr lvl="2"/>
            <a:r>
              <a:rPr lang="en-US" dirty="0"/>
              <a:t>Keep track of the booklets</a:t>
            </a:r>
          </a:p>
          <a:p>
            <a:pPr lvl="1"/>
            <a:endParaRPr lang="en-US" dirty="0"/>
          </a:p>
          <a:p>
            <a:pPr marL="0" indent="0">
              <a:buNone/>
            </a:pPr>
            <a:endParaRPr lang="en-US" dirty="0"/>
          </a:p>
          <a:p>
            <a:endParaRPr lang="en-US" dirty="0"/>
          </a:p>
        </p:txBody>
      </p:sp>
    </p:spTree>
    <p:custDataLst>
      <p:tags r:id="rId1"/>
    </p:custDataLst>
    <p:extLst>
      <p:ext uri="{BB962C8B-B14F-4D97-AF65-F5344CB8AC3E}">
        <p14:creationId xmlns:p14="http://schemas.microsoft.com/office/powerpoint/2010/main" val="398868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C597-790D-AE45-A6C4-9750AC58C4B6}"/>
              </a:ext>
            </a:extLst>
          </p:cNvPr>
          <p:cNvSpPr>
            <a:spLocks noGrp="1"/>
          </p:cNvSpPr>
          <p:nvPr>
            <p:ph type="title"/>
          </p:nvPr>
        </p:nvSpPr>
        <p:spPr>
          <a:xfrm>
            <a:off x="1114646" y="1472202"/>
            <a:ext cx="10515600" cy="925143"/>
          </a:xfrm>
        </p:spPr>
        <p:txBody>
          <a:bodyPr/>
          <a:lstStyle/>
          <a:p>
            <a:r>
              <a:rPr lang="en-US" dirty="0"/>
              <a:t>Evaluating progress</a:t>
            </a:r>
          </a:p>
        </p:txBody>
      </p:sp>
      <p:sp>
        <p:nvSpPr>
          <p:cNvPr id="3" name="Content Placeholder 2">
            <a:extLst>
              <a:ext uri="{FF2B5EF4-FFF2-40B4-BE49-F238E27FC236}">
                <a16:creationId xmlns:a16="http://schemas.microsoft.com/office/drawing/2014/main" id="{AFDA18C8-E4F9-BE4E-AD57-F226E4D2294B}"/>
              </a:ext>
            </a:extLst>
          </p:cNvPr>
          <p:cNvSpPr>
            <a:spLocks noGrp="1"/>
          </p:cNvSpPr>
          <p:nvPr>
            <p:ph sz="half" idx="1"/>
          </p:nvPr>
        </p:nvSpPr>
        <p:spPr>
          <a:xfrm>
            <a:off x="172720" y="2397345"/>
            <a:ext cx="11805920" cy="4094895"/>
          </a:xfrm>
        </p:spPr>
        <p:txBody>
          <a:bodyPr>
            <a:normAutofit/>
          </a:bodyPr>
          <a:lstStyle/>
          <a:p>
            <a:r>
              <a:rPr lang="en-US" dirty="0"/>
              <a:t>Need to ensure skiers are progressing as per established standards </a:t>
            </a:r>
            <a:r>
              <a:rPr lang="en-US" sz="2000" dirty="0"/>
              <a:t>(at a minimum);</a:t>
            </a:r>
          </a:p>
          <a:p>
            <a:r>
              <a:rPr lang="en-US" dirty="0"/>
              <a:t>Templates available in Programmer’s Guidebook</a:t>
            </a:r>
            <a:r>
              <a:rPr lang="en-US" sz="2000" dirty="0"/>
              <a:t> </a:t>
            </a:r>
            <a:endParaRPr lang="en-US" sz="1600" dirty="0"/>
          </a:p>
          <a:p>
            <a:r>
              <a:rPr lang="en-US" dirty="0"/>
              <a:t>Needs to be built into the program schedule;</a:t>
            </a:r>
          </a:p>
          <a:p>
            <a:pPr lvl="1"/>
            <a:r>
              <a:rPr lang="en-US" dirty="0"/>
              <a:t>Doesn’t need to be anything formal or daunting</a:t>
            </a:r>
          </a:p>
          <a:p>
            <a:r>
              <a:rPr lang="en-US" dirty="0"/>
              <a:t>Need to have records for follow-up and progression;</a:t>
            </a:r>
          </a:p>
          <a:p>
            <a:pPr lvl="1"/>
            <a:r>
              <a:rPr lang="en-US" dirty="0"/>
              <a:t>graduating from one level to the next</a:t>
            </a:r>
          </a:p>
          <a:p>
            <a:r>
              <a:rPr lang="en-US" dirty="0"/>
              <a:t>Need to make rewards meaningful</a:t>
            </a:r>
          </a:p>
          <a:p>
            <a:pPr lvl="1"/>
            <a:r>
              <a:rPr lang="en-US" dirty="0"/>
              <a:t>kids cannot be tasked with managing awards themselves</a:t>
            </a:r>
          </a:p>
          <a:p>
            <a:pPr lvl="1"/>
            <a:r>
              <a:rPr lang="en-US" dirty="0"/>
              <a:t>find ways to integrate into program</a:t>
            </a:r>
          </a:p>
        </p:txBody>
      </p:sp>
    </p:spTree>
    <p:custDataLst>
      <p:tags r:id="rId1"/>
    </p:custDataLst>
    <p:extLst>
      <p:ext uri="{BB962C8B-B14F-4D97-AF65-F5344CB8AC3E}">
        <p14:creationId xmlns:p14="http://schemas.microsoft.com/office/powerpoint/2010/main" val="397293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C597-790D-AE45-A6C4-9750AC58C4B6}"/>
              </a:ext>
            </a:extLst>
          </p:cNvPr>
          <p:cNvSpPr>
            <a:spLocks noGrp="1"/>
          </p:cNvSpPr>
          <p:nvPr>
            <p:ph type="title"/>
          </p:nvPr>
        </p:nvSpPr>
        <p:spPr>
          <a:xfrm>
            <a:off x="2565941" y="204754"/>
            <a:ext cx="10515600" cy="925143"/>
          </a:xfrm>
        </p:spPr>
        <p:txBody>
          <a:bodyPr/>
          <a:lstStyle/>
          <a:p>
            <a:r>
              <a:rPr lang="en-US" dirty="0"/>
              <a:t>About Track Attack</a:t>
            </a:r>
          </a:p>
        </p:txBody>
      </p:sp>
      <p:sp>
        <p:nvSpPr>
          <p:cNvPr id="3" name="Content Placeholder 2">
            <a:extLst>
              <a:ext uri="{FF2B5EF4-FFF2-40B4-BE49-F238E27FC236}">
                <a16:creationId xmlns:a16="http://schemas.microsoft.com/office/drawing/2014/main" id="{AFDA18C8-E4F9-BE4E-AD57-F226E4D2294B}"/>
              </a:ext>
            </a:extLst>
          </p:cNvPr>
          <p:cNvSpPr>
            <a:spLocks noGrp="1"/>
          </p:cNvSpPr>
          <p:nvPr>
            <p:ph sz="half" idx="1"/>
          </p:nvPr>
        </p:nvSpPr>
        <p:spPr>
          <a:xfrm>
            <a:off x="335280" y="1493240"/>
            <a:ext cx="11490960" cy="4785639"/>
          </a:xfrm>
        </p:spPr>
        <p:txBody>
          <a:bodyPr>
            <a:normAutofit lnSpcReduction="10000"/>
          </a:bodyPr>
          <a:lstStyle/>
          <a:p>
            <a:r>
              <a:rPr lang="en-US" dirty="0"/>
              <a:t>Many clubs and programs divide between racing and recreational programs at this age;</a:t>
            </a:r>
          </a:p>
          <a:p>
            <a:pPr lvl="1"/>
            <a:r>
              <a:rPr lang="en-US" dirty="0"/>
              <a:t>Too early in the developmental sequence to impose this pathway</a:t>
            </a:r>
          </a:p>
          <a:p>
            <a:pPr lvl="1"/>
            <a:r>
              <a:rPr lang="en-US" dirty="0"/>
              <a:t>Based on LTD, skiers will engage in specific pathways at the T2T stage of development</a:t>
            </a:r>
          </a:p>
          <a:p>
            <a:r>
              <a:rPr lang="en-US" dirty="0"/>
              <a:t> A two to three year program with many important objectives.</a:t>
            </a:r>
          </a:p>
          <a:p>
            <a:pPr lvl="1"/>
            <a:r>
              <a:rPr lang="en-US" dirty="0"/>
              <a:t>Providing a broad range of experiences for developing skiers</a:t>
            </a:r>
          </a:p>
          <a:p>
            <a:pPr lvl="1"/>
            <a:r>
              <a:rPr lang="en-US" dirty="0"/>
              <a:t>Providing a solid technical foundation for lifelong skiers</a:t>
            </a:r>
          </a:p>
          <a:p>
            <a:pPr lvl="1"/>
            <a:r>
              <a:rPr lang="en-US" dirty="0"/>
              <a:t>Introducing competition in an unthreatening manner</a:t>
            </a:r>
          </a:p>
          <a:p>
            <a:pPr lvl="1"/>
            <a:r>
              <a:rPr lang="en-US" dirty="0"/>
              <a:t>Providing a healthy athletic approach to sport and sporting lifestyle</a:t>
            </a:r>
          </a:p>
          <a:p>
            <a:pPr marL="457200" lvl="1" indent="0">
              <a:buNone/>
            </a:pPr>
            <a:endParaRPr lang="en-US" dirty="0"/>
          </a:p>
          <a:p>
            <a:pPr marL="455613" lvl="1" indent="-342900"/>
            <a:r>
              <a:rPr lang="en-US" dirty="0"/>
              <a:t>When well delivered, Track Attack offers a common pathway from which will emerge racers, adventure skiers, coaches, ski parents, recreational racers, tourers, etc.</a:t>
            </a:r>
          </a:p>
          <a:p>
            <a:pPr lvl="1"/>
            <a:endParaRPr lang="en-US" dirty="0"/>
          </a:p>
          <a:p>
            <a:pPr lvl="1"/>
            <a:endParaRPr lang="en-US" dirty="0"/>
          </a:p>
        </p:txBody>
      </p:sp>
    </p:spTree>
    <p:custDataLst>
      <p:tags r:id="rId1"/>
    </p:custDataLst>
    <p:extLst>
      <p:ext uri="{BB962C8B-B14F-4D97-AF65-F5344CB8AC3E}">
        <p14:creationId xmlns:p14="http://schemas.microsoft.com/office/powerpoint/2010/main" val="46344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nvPr>
        </p:nvSpPr>
        <p:spPr>
          <a:xfrm>
            <a:off x="2623235" y="126912"/>
            <a:ext cx="9222020" cy="868252"/>
          </a:xfrm>
        </p:spPr>
        <p:txBody>
          <a:bodyPr>
            <a:normAutofit fontScale="90000"/>
          </a:bodyPr>
          <a:lstStyle/>
          <a:p>
            <a:r>
              <a:rPr lang="en-US" dirty="0"/>
              <a:t>Challenges to delivering a complete program</a:t>
            </a:r>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nvPr>
        </p:nvSpPr>
        <p:spPr>
          <a:xfrm>
            <a:off x="1317817" y="1513840"/>
            <a:ext cx="9674071" cy="5090160"/>
          </a:xfrm>
        </p:spPr>
        <p:txBody>
          <a:bodyPr>
            <a:normAutofit fontScale="85000" lnSpcReduction="20000"/>
          </a:bodyPr>
          <a:lstStyle/>
          <a:p>
            <a:r>
              <a:rPr lang="en-US" dirty="0"/>
              <a:t>High turnover in SDP coordinator role;</a:t>
            </a:r>
          </a:p>
          <a:p>
            <a:pPr lvl="1"/>
            <a:r>
              <a:rPr lang="en-US" dirty="0"/>
              <a:t>Difficult to ensure continuity for one year to the next</a:t>
            </a:r>
          </a:p>
          <a:p>
            <a:r>
              <a:rPr lang="en-US" dirty="0"/>
              <a:t>Entrenched habit;</a:t>
            </a:r>
          </a:p>
          <a:p>
            <a:pPr lvl="1"/>
            <a:r>
              <a:rPr lang="en-US" dirty="0"/>
              <a:t>“We’ve always done it this way.”</a:t>
            </a:r>
          </a:p>
          <a:p>
            <a:r>
              <a:rPr lang="en-US" dirty="0"/>
              <a:t>Perceived to be competing with other activities;</a:t>
            </a:r>
          </a:p>
          <a:p>
            <a:r>
              <a:rPr lang="en-US" dirty="0"/>
              <a:t>Have to convince the board to change;</a:t>
            </a:r>
          </a:p>
          <a:p>
            <a:pPr lvl="1"/>
            <a:r>
              <a:rPr lang="en-US" dirty="0"/>
              <a:t>Who are the influencers and decision makers</a:t>
            </a:r>
          </a:p>
          <a:p>
            <a:pPr lvl="1"/>
            <a:r>
              <a:rPr lang="en-US" dirty="0"/>
              <a:t>Coaches are informed of an “ideal’ during training workshops, however most often enter into well established system</a:t>
            </a:r>
          </a:p>
          <a:p>
            <a:r>
              <a:rPr lang="en-US" dirty="0"/>
              <a:t>Parents only available on weekends;</a:t>
            </a:r>
          </a:p>
          <a:p>
            <a:pPr lvl="1"/>
            <a:r>
              <a:rPr lang="en-US" dirty="0"/>
              <a:t>city mouse/country mouse</a:t>
            </a:r>
          </a:p>
          <a:p>
            <a:pPr lvl="1"/>
            <a:r>
              <a:rPr lang="en-US" dirty="0"/>
              <a:t>Combined programs?</a:t>
            </a:r>
          </a:p>
          <a:p>
            <a:r>
              <a:rPr lang="en-US" dirty="0"/>
              <a:t>Coach availability.</a:t>
            </a:r>
          </a:p>
          <a:p>
            <a:pPr lvl="1"/>
            <a:r>
              <a:rPr lang="en-US" dirty="0"/>
              <a:t>Professionalization of coaching</a:t>
            </a:r>
          </a:p>
          <a:p>
            <a:pPr lvl="1"/>
            <a:r>
              <a:rPr lang="en-US" dirty="0"/>
              <a:t>A paid coaching model?</a:t>
            </a:r>
          </a:p>
        </p:txBody>
      </p:sp>
    </p:spTree>
    <p:custDataLst>
      <p:tags r:id="rId1"/>
    </p:custDataLst>
    <p:extLst>
      <p:ext uri="{BB962C8B-B14F-4D97-AF65-F5344CB8AC3E}">
        <p14:creationId xmlns:p14="http://schemas.microsoft.com/office/powerpoint/2010/main" val="2499689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48DA-BC1C-4028-885B-57308C98000B}"/>
              </a:ext>
            </a:extLst>
          </p:cNvPr>
          <p:cNvSpPr>
            <a:spLocks noGrp="1"/>
          </p:cNvSpPr>
          <p:nvPr>
            <p:ph type="title"/>
          </p:nvPr>
        </p:nvSpPr>
        <p:spPr>
          <a:xfrm>
            <a:off x="1128823" y="1469176"/>
            <a:ext cx="10515600" cy="868252"/>
          </a:xfrm>
        </p:spPr>
        <p:txBody>
          <a:bodyPr/>
          <a:lstStyle/>
          <a:p>
            <a:r>
              <a:rPr lang="en-CA" dirty="0"/>
              <a:t>Separate Realities</a:t>
            </a:r>
          </a:p>
        </p:txBody>
      </p:sp>
      <p:sp>
        <p:nvSpPr>
          <p:cNvPr id="3" name="Content Placeholder 2">
            <a:extLst>
              <a:ext uri="{FF2B5EF4-FFF2-40B4-BE49-F238E27FC236}">
                <a16:creationId xmlns:a16="http://schemas.microsoft.com/office/drawing/2014/main" id="{8F6C0D27-DF1C-4A73-A739-0EDF15D4031A}"/>
              </a:ext>
            </a:extLst>
          </p:cNvPr>
          <p:cNvSpPr>
            <a:spLocks noGrp="1"/>
          </p:cNvSpPr>
          <p:nvPr>
            <p:ph idx="1"/>
          </p:nvPr>
        </p:nvSpPr>
        <p:spPr>
          <a:xfrm>
            <a:off x="1128823" y="2288214"/>
            <a:ext cx="10515600" cy="4132906"/>
          </a:xfrm>
        </p:spPr>
        <p:txBody>
          <a:bodyPr>
            <a:normAutofit fontScale="92500" lnSpcReduction="10000"/>
          </a:bodyPr>
          <a:lstStyle/>
          <a:p>
            <a:r>
              <a:rPr lang="en-CA" dirty="0"/>
              <a:t>Every club and every division faces its own attitudes, traditions, demographics, geography, training capacities, etc.</a:t>
            </a:r>
          </a:p>
          <a:p>
            <a:r>
              <a:rPr lang="en-CA" dirty="0"/>
              <a:t>Objective is to help deliver the most effective programs possible (and desired)</a:t>
            </a:r>
          </a:p>
          <a:p>
            <a:pPr lvl="1"/>
            <a:r>
              <a:rPr lang="en-CA" dirty="0"/>
              <a:t>Keep to the principles of the program design aligned with the </a:t>
            </a:r>
            <a:r>
              <a:rPr lang="en-CA" dirty="0">
                <a:hlinkClick r:id="rId3"/>
              </a:rPr>
              <a:t>LTD</a:t>
            </a:r>
            <a:r>
              <a:rPr lang="en-CA" dirty="0"/>
              <a:t>; </a:t>
            </a:r>
          </a:p>
          <a:p>
            <a:pPr lvl="1"/>
            <a:r>
              <a:rPr lang="en-CA" dirty="0"/>
              <a:t>Accept the limitations implied in the choices you make;</a:t>
            </a:r>
          </a:p>
          <a:p>
            <a:pPr lvl="1"/>
            <a:r>
              <a:rPr lang="en-CA" dirty="0"/>
              <a:t>Assess your program delivery and make small progressive changes;</a:t>
            </a:r>
          </a:p>
          <a:p>
            <a:pPr lvl="2"/>
            <a:r>
              <a:rPr lang="en-CA" dirty="0"/>
              <a:t>Talk about it; </a:t>
            </a:r>
          </a:p>
          <a:p>
            <a:pPr lvl="3"/>
            <a:r>
              <a:rPr lang="en-CA" dirty="0"/>
              <a:t>Internally within your club;</a:t>
            </a:r>
          </a:p>
          <a:p>
            <a:pPr lvl="3"/>
            <a:r>
              <a:rPr lang="en-CA" dirty="0"/>
              <a:t>With divisional coordinators;</a:t>
            </a:r>
          </a:p>
          <a:p>
            <a:pPr lvl="1"/>
            <a:r>
              <a:rPr lang="en-CA" dirty="0"/>
              <a:t>Know your resources</a:t>
            </a:r>
          </a:p>
          <a:p>
            <a:pPr lvl="2"/>
            <a:r>
              <a:rPr lang="en-CA" dirty="0">
                <a:hlinkClick r:id="rId4"/>
              </a:rPr>
              <a:t>http://cccski.com/Programs/Athlete-Development.aspx</a:t>
            </a:r>
            <a:r>
              <a:rPr lang="en-CA" dirty="0"/>
              <a:t> </a:t>
            </a:r>
          </a:p>
        </p:txBody>
      </p:sp>
    </p:spTree>
    <p:custDataLst>
      <p:tags r:id="rId1"/>
    </p:custDataLst>
    <p:extLst>
      <p:ext uri="{BB962C8B-B14F-4D97-AF65-F5344CB8AC3E}">
        <p14:creationId xmlns:p14="http://schemas.microsoft.com/office/powerpoint/2010/main" val="266392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6456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nvPr>
        </p:nvSpPr>
        <p:spPr>
          <a:xfrm>
            <a:off x="2623235" y="126912"/>
            <a:ext cx="8368653" cy="868252"/>
          </a:xfrm>
        </p:spPr>
        <p:txBody>
          <a:bodyPr/>
          <a:lstStyle/>
          <a:p>
            <a:r>
              <a:rPr lang="en-CA" dirty="0"/>
              <a:t>Webinar content</a:t>
            </a:r>
            <a:endParaRPr lang="en-US" dirty="0"/>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nvPr>
        </p:nvSpPr>
        <p:spPr>
          <a:xfrm>
            <a:off x="1317817" y="1792218"/>
            <a:ext cx="9674071" cy="4537461"/>
          </a:xfrm>
        </p:spPr>
        <p:txBody>
          <a:bodyPr>
            <a:normAutofit lnSpcReduction="10000"/>
          </a:bodyPr>
          <a:lstStyle/>
          <a:p>
            <a:r>
              <a:rPr lang="en-CA" dirty="0"/>
              <a:t>SDP design premises</a:t>
            </a:r>
          </a:p>
          <a:p>
            <a:r>
              <a:rPr lang="en-CA" dirty="0"/>
              <a:t>Current practices</a:t>
            </a:r>
          </a:p>
          <a:p>
            <a:r>
              <a:rPr lang="en-CA" dirty="0"/>
              <a:t>SDP coordinator roles</a:t>
            </a:r>
          </a:p>
          <a:p>
            <a:pPr lvl="1"/>
            <a:r>
              <a:rPr lang="en-CA" dirty="0"/>
              <a:t>SDP coordinator guidebook</a:t>
            </a:r>
          </a:p>
          <a:p>
            <a:r>
              <a:rPr lang="en-CA" dirty="0"/>
              <a:t>SDP resources and materials</a:t>
            </a:r>
          </a:p>
          <a:p>
            <a:pPr lvl="1"/>
            <a:r>
              <a:rPr lang="en-CA" dirty="0" err="1"/>
              <a:t>Bunnyrabbit</a:t>
            </a:r>
            <a:endParaRPr lang="en-CA" dirty="0"/>
          </a:p>
          <a:p>
            <a:pPr lvl="1"/>
            <a:r>
              <a:rPr lang="en-CA" dirty="0"/>
              <a:t>Jackrabbit</a:t>
            </a:r>
          </a:p>
          <a:p>
            <a:pPr lvl="1"/>
            <a:r>
              <a:rPr lang="en-CA" dirty="0"/>
              <a:t>Track Attack</a:t>
            </a:r>
          </a:p>
          <a:p>
            <a:r>
              <a:rPr lang="en-CA" dirty="0"/>
              <a:t>Effective use of SDP materials</a:t>
            </a:r>
          </a:p>
          <a:p>
            <a:r>
              <a:rPr lang="en-CA" dirty="0"/>
              <a:t>Evaluating skier progress</a:t>
            </a:r>
          </a:p>
          <a:p>
            <a:pPr marL="0" indent="0">
              <a:buNone/>
            </a:pPr>
            <a:endParaRPr lang="en-US" dirty="0"/>
          </a:p>
          <a:p>
            <a:endParaRPr lang="en-US" dirty="0"/>
          </a:p>
          <a:p>
            <a:pPr marL="0" indent="0">
              <a:buNone/>
            </a:pPr>
            <a:endParaRPr lang="en-US" dirty="0"/>
          </a:p>
          <a:p>
            <a:pPr marL="457200" lvl="1"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75738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nvPr>
        </p:nvSpPr>
        <p:spPr>
          <a:xfrm>
            <a:off x="2623235" y="126912"/>
            <a:ext cx="8368653" cy="868252"/>
          </a:xfrm>
        </p:spPr>
        <p:txBody>
          <a:bodyPr/>
          <a:lstStyle/>
          <a:p>
            <a:r>
              <a:rPr lang="en-US" dirty="0"/>
              <a:t>The premises for the SDP program</a:t>
            </a:r>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nvPr>
        </p:nvSpPr>
        <p:spPr>
          <a:xfrm>
            <a:off x="1317817" y="1792218"/>
            <a:ext cx="9674071" cy="4537461"/>
          </a:xfrm>
        </p:spPr>
        <p:txBody>
          <a:bodyPr>
            <a:normAutofit lnSpcReduction="10000"/>
          </a:bodyPr>
          <a:lstStyle/>
          <a:p>
            <a:r>
              <a:rPr lang="en-US" dirty="0"/>
              <a:t>Conceived to provide a foundational sport development opportunity </a:t>
            </a:r>
          </a:p>
          <a:p>
            <a:pPr lvl="1"/>
            <a:r>
              <a:rPr lang="en-US" dirty="0"/>
              <a:t>Often erroneously perceived as intended for developing high performance athletes; </a:t>
            </a:r>
          </a:p>
          <a:p>
            <a:r>
              <a:rPr lang="en-US" dirty="0"/>
              <a:t>Want to promote a culture within which kids will love to ski and feel good at it;</a:t>
            </a:r>
          </a:p>
          <a:p>
            <a:pPr lvl="1"/>
            <a:r>
              <a:rPr lang="en-US" dirty="0"/>
              <a:t>yes, high performance athletes will likely emerge from these groups, however so will coaches, future parents, adventurers, healthy and happy humans, etc.</a:t>
            </a:r>
          </a:p>
          <a:p>
            <a:r>
              <a:rPr lang="en-US" dirty="0"/>
              <a:t>Program is designed to provide progressive challenges and preparation to meet those challenges from 4 to 11(12) years old.</a:t>
            </a:r>
          </a:p>
          <a:p>
            <a:endParaRPr lang="en-US" dirty="0"/>
          </a:p>
          <a:p>
            <a:endParaRPr lang="en-US" dirty="0"/>
          </a:p>
          <a:p>
            <a:pPr marL="0" indent="0">
              <a:buNone/>
            </a:pPr>
            <a:endParaRPr lang="en-US" dirty="0"/>
          </a:p>
          <a:p>
            <a:pPr marL="457200" lvl="1"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25381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D9D9-D054-49C1-96B3-A05A6F2FA49B}"/>
              </a:ext>
            </a:extLst>
          </p:cNvPr>
          <p:cNvSpPr>
            <a:spLocks noGrp="1"/>
          </p:cNvSpPr>
          <p:nvPr>
            <p:ph type="title"/>
          </p:nvPr>
        </p:nvSpPr>
        <p:spPr>
          <a:xfrm>
            <a:off x="1128823" y="1469176"/>
            <a:ext cx="10515600" cy="868252"/>
          </a:xfrm>
        </p:spPr>
        <p:txBody>
          <a:bodyPr/>
          <a:lstStyle/>
          <a:p>
            <a:r>
              <a:rPr lang="en-US" dirty="0"/>
              <a:t>Some clarifications</a:t>
            </a:r>
            <a:endParaRPr lang="en-CA" dirty="0"/>
          </a:p>
        </p:txBody>
      </p:sp>
      <p:sp>
        <p:nvSpPr>
          <p:cNvPr id="3" name="Content Placeholder 2">
            <a:extLst>
              <a:ext uri="{FF2B5EF4-FFF2-40B4-BE49-F238E27FC236}">
                <a16:creationId xmlns:a16="http://schemas.microsoft.com/office/drawing/2014/main" id="{8A72016C-9091-40E4-906B-86D76AFC2E28}"/>
              </a:ext>
            </a:extLst>
          </p:cNvPr>
          <p:cNvSpPr>
            <a:spLocks noGrp="1"/>
          </p:cNvSpPr>
          <p:nvPr>
            <p:ph idx="1"/>
          </p:nvPr>
        </p:nvSpPr>
        <p:spPr>
          <a:xfrm>
            <a:off x="426720" y="2255520"/>
            <a:ext cx="11217703" cy="4165600"/>
          </a:xfrm>
        </p:spPr>
        <p:txBody>
          <a:bodyPr>
            <a:normAutofit fontScale="92500" lnSpcReduction="10000"/>
          </a:bodyPr>
          <a:lstStyle/>
          <a:p>
            <a:r>
              <a:rPr lang="en-US" dirty="0"/>
              <a:t>There is an assumed standard of practice;          </a:t>
            </a:r>
          </a:p>
          <a:p>
            <a:pPr lvl="1"/>
            <a:r>
              <a:rPr lang="en-US" dirty="0"/>
              <a:t>NCCP promotion of responsible coaching based on </a:t>
            </a:r>
            <a:r>
              <a:rPr lang="en-US" b="1" dirty="0"/>
              <a:t>research</a:t>
            </a:r>
            <a:r>
              <a:rPr lang="en-US" dirty="0"/>
              <a:t> </a:t>
            </a:r>
            <a:r>
              <a:rPr lang="en-US" dirty="0">
                <a:hlinkClick r:id="rId3"/>
              </a:rPr>
              <a:t>(LTD)</a:t>
            </a:r>
            <a:r>
              <a:rPr lang="en-US" dirty="0"/>
              <a:t>, ethical principles and best practices</a:t>
            </a:r>
          </a:p>
          <a:p>
            <a:pPr lvl="1"/>
            <a:r>
              <a:rPr lang="en-US" dirty="0"/>
              <a:t>specific developmental objectives </a:t>
            </a:r>
          </a:p>
          <a:p>
            <a:pPr lvl="1"/>
            <a:r>
              <a:rPr lang="en-US" dirty="0"/>
              <a:t>the credibility of the program relies on the delivery </a:t>
            </a:r>
          </a:p>
          <a:p>
            <a:r>
              <a:rPr lang="en-US" dirty="0"/>
              <a:t>The Bunny Rabbit and Jackrabbit programs are not just about playing on skis;</a:t>
            </a:r>
          </a:p>
          <a:p>
            <a:pPr lvl="1"/>
            <a:r>
              <a:rPr lang="en-US" dirty="0"/>
              <a:t>games and play are the means to achieving developmental objectives</a:t>
            </a:r>
          </a:p>
          <a:p>
            <a:r>
              <a:rPr lang="en-US" dirty="0"/>
              <a:t>The program is not restricted to eight on snow session per winter;</a:t>
            </a:r>
          </a:p>
          <a:p>
            <a:pPr lvl="1"/>
            <a:r>
              <a:rPr lang="en-US" dirty="0"/>
              <a:t>Skiing is highly technical and ability is acquired from time on skis and increased fitness (2+ sessions/</a:t>
            </a:r>
            <a:r>
              <a:rPr lang="en-US" dirty="0" err="1"/>
              <a:t>wk</a:t>
            </a:r>
            <a:r>
              <a:rPr lang="en-US" dirty="0"/>
              <a:t> JR+)</a:t>
            </a:r>
          </a:p>
          <a:p>
            <a:pPr lvl="1"/>
            <a:r>
              <a:rPr lang="en-US" dirty="0"/>
              <a:t>Increasing program challenges requires more preparation (dryland from JR3+)</a:t>
            </a:r>
          </a:p>
          <a:p>
            <a:pPr marL="0" indent="0">
              <a:buNone/>
            </a:pPr>
            <a:endParaRPr lang="en-CA" dirty="0"/>
          </a:p>
        </p:txBody>
      </p:sp>
    </p:spTree>
    <p:custDataLst>
      <p:tags r:id="rId1"/>
    </p:custDataLst>
    <p:extLst>
      <p:ext uri="{BB962C8B-B14F-4D97-AF65-F5344CB8AC3E}">
        <p14:creationId xmlns:p14="http://schemas.microsoft.com/office/powerpoint/2010/main" val="337529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nvPr>
        </p:nvSpPr>
        <p:spPr>
          <a:xfrm>
            <a:off x="2623235" y="126912"/>
            <a:ext cx="9222020" cy="868252"/>
          </a:xfrm>
        </p:spPr>
        <p:txBody>
          <a:bodyPr>
            <a:normAutofit/>
          </a:bodyPr>
          <a:lstStyle/>
          <a:p>
            <a:r>
              <a:rPr lang="en-US" dirty="0"/>
              <a:t>What is a full program?</a:t>
            </a:r>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nvPr>
        </p:nvSpPr>
        <p:spPr>
          <a:xfrm>
            <a:off x="1317817" y="1792218"/>
            <a:ext cx="9674071" cy="4373689"/>
          </a:xfrm>
        </p:spPr>
        <p:txBody>
          <a:bodyPr/>
          <a:lstStyle/>
          <a:p>
            <a:r>
              <a:rPr lang="en-US" dirty="0"/>
              <a:t>Progressive recommendations for each level</a:t>
            </a:r>
          </a:p>
          <a:p>
            <a:pPr lvl="1"/>
            <a:r>
              <a:rPr lang="en-US" dirty="0"/>
              <a:t>The annual calendar</a:t>
            </a:r>
          </a:p>
          <a:p>
            <a:pPr lvl="2"/>
            <a:r>
              <a:rPr lang="en-US" dirty="0"/>
              <a:t>Not only 8 to 10 on snow sessions per year</a:t>
            </a:r>
          </a:p>
          <a:p>
            <a:r>
              <a:rPr lang="en-US" dirty="0"/>
              <a:t>Knowing and achieving objectives</a:t>
            </a:r>
          </a:p>
          <a:p>
            <a:pPr lvl="1"/>
            <a:r>
              <a:rPr lang="en-US" dirty="0"/>
              <a:t>Time on skis</a:t>
            </a:r>
          </a:p>
          <a:p>
            <a:r>
              <a:rPr lang="en-US" dirty="0"/>
              <a:t>Challenge and success are the foundations of </a:t>
            </a:r>
            <a:r>
              <a:rPr lang="en-US" dirty="0" err="1"/>
              <a:t>engagment</a:t>
            </a:r>
            <a:endParaRPr lang="en-US" dirty="0"/>
          </a:p>
          <a:p>
            <a:pPr lvl="1"/>
            <a:r>
              <a:rPr lang="en-US" dirty="0"/>
              <a:t>Need to offer progressive opportunities to skiers</a:t>
            </a:r>
          </a:p>
          <a:p>
            <a:pPr lvl="2"/>
            <a:r>
              <a:rPr lang="en-US" dirty="0"/>
              <a:t>Time and preparation</a:t>
            </a:r>
          </a:p>
          <a:p>
            <a:pPr lvl="2"/>
            <a:r>
              <a:rPr lang="en-US" dirty="0"/>
              <a:t>Increasing resources and experiences from one year to the next will foster a long term interest in skiing</a:t>
            </a:r>
          </a:p>
          <a:p>
            <a:pPr marL="0" indent="0">
              <a:buNone/>
            </a:pPr>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35845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B10F-61C6-4708-8966-4051B04975C7}"/>
              </a:ext>
            </a:extLst>
          </p:cNvPr>
          <p:cNvSpPr>
            <a:spLocks noGrp="1"/>
          </p:cNvSpPr>
          <p:nvPr>
            <p:ph type="title"/>
          </p:nvPr>
        </p:nvSpPr>
        <p:spPr>
          <a:xfrm>
            <a:off x="1128823" y="1469176"/>
            <a:ext cx="10515600" cy="868252"/>
          </a:xfrm>
        </p:spPr>
        <p:txBody>
          <a:bodyPr/>
          <a:lstStyle/>
          <a:p>
            <a:r>
              <a:rPr lang="en-US" dirty="0"/>
              <a:t>Number of structured hours per year</a:t>
            </a:r>
            <a:endParaRPr lang="en-CA" dirty="0"/>
          </a:p>
        </p:txBody>
      </p:sp>
      <p:pic>
        <p:nvPicPr>
          <p:cNvPr id="4" name="Content Placeholder 3">
            <a:extLst>
              <a:ext uri="{FF2B5EF4-FFF2-40B4-BE49-F238E27FC236}">
                <a16:creationId xmlns:a16="http://schemas.microsoft.com/office/drawing/2014/main" id="{5D420B7B-ABDC-4609-A5A9-6F50FC53494C}"/>
              </a:ext>
            </a:extLst>
          </p:cNvPr>
          <p:cNvPicPr>
            <a:picLocks noGrp="1" noChangeAspect="1"/>
          </p:cNvPicPr>
          <p:nvPr>
            <p:ph idx="1"/>
          </p:nvPr>
        </p:nvPicPr>
        <p:blipFill>
          <a:blip r:embed="rId3"/>
          <a:stretch>
            <a:fillRect/>
          </a:stretch>
        </p:blipFill>
        <p:spPr>
          <a:xfrm>
            <a:off x="2624138" y="2647448"/>
            <a:ext cx="7524750" cy="2886075"/>
          </a:xfrm>
          <a:prstGeom prst="rect">
            <a:avLst/>
          </a:prstGeom>
        </p:spPr>
      </p:pic>
    </p:spTree>
    <p:custDataLst>
      <p:tags r:id="rId1"/>
    </p:custDataLst>
    <p:extLst>
      <p:ext uri="{BB962C8B-B14F-4D97-AF65-F5344CB8AC3E}">
        <p14:creationId xmlns:p14="http://schemas.microsoft.com/office/powerpoint/2010/main" val="330583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B10F-61C6-4708-8966-4051B04975C7}"/>
              </a:ext>
            </a:extLst>
          </p:cNvPr>
          <p:cNvSpPr>
            <a:spLocks noGrp="1"/>
          </p:cNvSpPr>
          <p:nvPr>
            <p:ph type="title"/>
          </p:nvPr>
        </p:nvSpPr>
        <p:spPr>
          <a:xfrm>
            <a:off x="1128823" y="1469176"/>
            <a:ext cx="10515600" cy="868252"/>
          </a:xfrm>
        </p:spPr>
        <p:txBody>
          <a:bodyPr/>
          <a:lstStyle/>
          <a:p>
            <a:r>
              <a:rPr lang="en-US" dirty="0"/>
              <a:t>Annual Calendar</a:t>
            </a:r>
            <a:endParaRPr lang="en-CA" dirty="0"/>
          </a:p>
        </p:txBody>
      </p:sp>
      <p:pic>
        <p:nvPicPr>
          <p:cNvPr id="6" name="Content Placeholder 5">
            <a:extLst>
              <a:ext uri="{FF2B5EF4-FFF2-40B4-BE49-F238E27FC236}">
                <a16:creationId xmlns:a16="http://schemas.microsoft.com/office/drawing/2014/main" id="{51C8E85D-E4D4-4A77-8058-D7CC541F00F2}"/>
              </a:ext>
            </a:extLst>
          </p:cNvPr>
          <p:cNvPicPr>
            <a:picLocks noGrp="1" noChangeAspect="1"/>
          </p:cNvPicPr>
          <p:nvPr>
            <p:ph idx="1"/>
          </p:nvPr>
        </p:nvPicPr>
        <p:blipFill>
          <a:blip r:embed="rId3"/>
          <a:stretch>
            <a:fillRect/>
          </a:stretch>
        </p:blipFill>
        <p:spPr>
          <a:xfrm>
            <a:off x="2920482" y="2131778"/>
            <a:ext cx="5980921" cy="4084796"/>
          </a:xfrm>
          <a:prstGeom prst="rect">
            <a:avLst/>
          </a:prstGeom>
        </p:spPr>
      </p:pic>
      <p:sp>
        <p:nvSpPr>
          <p:cNvPr id="7" name="TextBox 6">
            <a:extLst>
              <a:ext uri="{FF2B5EF4-FFF2-40B4-BE49-F238E27FC236}">
                <a16:creationId xmlns:a16="http://schemas.microsoft.com/office/drawing/2014/main" id="{6431B582-F886-4234-8E56-D2C03782E74A}"/>
              </a:ext>
            </a:extLst>
          </p:cNvPr>
          <p:cNvSpPr txBox="1"/>
          <p:nvPr/>
        </p:nvSpPr>
        <p:spPr>
          <a:xfrm>
            <a:off x="770535" y="6216574"/>
            <a:ext cx="10650929" cy="369332"/>
          </a:xfrm>
          <a:prstGeom prst="rect">
            <a:avLst/>
          </a:prstGeom>
          <a:noFill/>
        </p:spPr>
        <p:txBody>
          <a:bodyPr wrap="none" rtlCol="0">
            <a:spAutoFit/>
          </a:bodyPr>
          <a:lstStyle/>
          <a:p>
            <a:r>
              <a:rPr lang="fr-CA" dirty="0" err="1"/>
              <a:t>Programmer’s</a:t>
            </a:r>
            <a:r>
              <a:rPr lang="fr-CA" dirty="0"/>
              <a:t> </a:t>
            </a:r>
            <a:r>
              <a:rPr lang="fr-CA" dirty="0" err="1"/>
              <a:t>guidebook</a:t>
            </a:r>
            <a:r>
              <a:rPr lang="fr-CA" dirty="0"/>
              <a:t>: </a:t>
            </a:r>
            <a:r>
              <a:rPr lang="fr-CA" sz="1200" dirty="0">
                <a:hlinkClick r:id="rId4"/>
              </a:rPr>
              <a:t>http://cccski.com/getmedia/21a0161c-611d-4f50-9ede-65122c4a30b3/Programmers-Guidebook-June-2013---FRENCH.pdf.aspx</a:t>
            </a:r>
            <a:r>
              <a:rPr lang="fr-CA" sz="1200" dirty="0"/>
              <a:t> </a:t>
            </a:r>
            <a:endParaRPr lang="en-US" sz="1200" dirty="0"/>
          </a:p>
        </p:txBody>
      </p:sp>
    </p:spTree>
    <p:custDataLst>
      <p:tags r:id="rId1"/>
    </p:custDataLst>
    <p:extLst>
      <p:ext uri="{BB962C8B-B14F-4D97-AF65-F5344CB8AC3E}">
        <p14:creationId xmlns:p14="http://schemas.microsoft.com/office/powerpoint/2010/main" val="150618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nvPr>
        </p:nvSpPr>
        <p:spPr>
          <a:xfrm>
            <a:off x="2623235" y="126912"/>
            <a:ext cx="8368653" cy="868252"/>
          </a:xfrm>
        </p:spPr>
        <p:txBody>
          <a:bodyPr/>
          <a:lstStyle/>
          <a:p>
            <a:r>
              <a:rPr lang="en-US" dirty="0"/>
              <a:t>Current reality of delivery</a:t>
            </a:r>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nvPr>
        </p:nvSpPr>
        <p:spPr>
          <a:xfrm>
            <a:off x="1317817" y="1524000"/>
            <a:ext cx="9674071" cy="4988560"/>
          </a:xfrm>
        </p:spPr>
        <p:txBody>
          <a:bodyPr>
            <a:normAutofit fontScale="92500" lnSpcReduction="10000"/>
          </a:bodyPr>
          <a:lstStyle/>
          <a:p>
            <a:r>
              <a:rPr lang="en-US" dirty="0"/>
              <a:t>Many clubs across the country offer 8 to 10 1 ½ hour sessions on snow from mid-January to end of March;</a:t>
            </a:r>
          </a:p>
          <a:p>
            <a:pPr lvl="1"/>
            <a:r>
              <a:rPr lang="en-US" dirty="0"/>
              <a:t>many program coordinators not aware of recommendations (5.5 </a:t>
            </a:r>
            <a:r>
              <a:rPr lang="en-US" dirty="0">
                <a:hlinkClick r:id="rId3"/>
              </a:rPr>
              <a:t>Programmer’s Guidebook</a:t>
            </a:r>
            <a:r>
              <a:rPr lang="en-US" dirty="0"/>
              <a:t>)</a:t>
            </a:r>
          </a:p>
          <a:p>
            <a:r>
              <a:rPr lang="en-US" dirty="0"/>
              <a:t>100% turnover of participants every three years;</a:t>
            </a:r>
          </a:p>
          <a:p>
            <a:r>
              <a:rPr lang="en-US" dirty="0"/>
              <a:t>Big disconnect between SDP and other services offered in clubs;</a:t>
            </a:r>
          </a:p>
          <a:p>
            <a:pPr lvl="1"/>
            <a:r>
              <a:rPr lang="en-US" dirty="0"/>
              <a:t>Lack of continuity between SDP and race programs</a:t>
            </a:r>
          </a:p>
          <a:p>
            <a:pPr lvl="1"/>
            <a:r>
              <a:rPr lang="en-US" dirty="0"/>
              <a:t>Poor conversion to Track Attack and beyond</a:t>
            </a:r>
          </a:p>
          <a:p>
            <a:r>
              <a:rPr lang="en-US" dirty="0"/>
              <a:t>Inconsistent use of support tools;</a:t>
            </a:r>
          </a:p>
          <a:p>
            <a:r>
              <a:rPr lang="en-US" dirty="0"/>
              <a:t>Inconsistent evaluation of athletes;</a:t>
            </a:r>
          </a:p>
          <a:p>
            <a:r>
              <a:rPr lang="en-US" dirty="0"/>
              <a:t>Inconsistent follow-up with coaches;</a:t>
            </a:r>
          </a:p>
          <a:p>
            <a:r>
              <a:rPr lang="en-US" dirty="0"/>
              <a:t>Not developing competent skiers:</a:t>
            </a:r>
          </a:p>
          <a:p>
            <a:pPr lvl="1"/>
            <a:r>
              <a:rPr lang="en-US" dirty="0"/>
              <a:t>technically, experientially, physically.</a:t>
            </a:r>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24486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nvPr>
        </p:nvSpPr>
        <p:spPr>
          <a:xfrm>
            <a:off x="2623235" y="126912"/>
            <a:ext cx="9222020" cy="868252"/>
          </a:xfrm>
        </p:spPr>
        <p:txBody>
          <a:bodyPr>
            <a:normAutofit/>
          </a:bodyPr>
          <a:lstStyle/>
          <a:p>
            <a:r>
              <a:rPr lang="en-US" dirty="0"/>
              <a:t>Program Coordinator Roles</a:t>
            </a:r>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nvPr>
        </p:nvSpPr>
        <p:spPr>
          <a:xfrm>
            <a:off x="213360" y="1792218"/>
            <a:ext cx="11551920" cy="4639062"/>
          </a:xfrm>
        </p:spPr>
        <p:txBody>
          <a:bodyPr>
            <a:normAutofit/>
          </a:bodyPr>
          <a:lstStyle/>
          <a:p>
            <a:pPr marL="0" indent="0">
              <a:buNone/>
            </a:pPr>
            <a:r>
              <a:rPr lang="en-US" dirty="0"/>
              <a:t>Beyond what is laid out in the guidebook</a:t>
            </a:r>
          </a:p>
          <a:p>
            <a:pPr lvl="2"/>
            <a:r>
              <a:rPr lang="en-US" dirty="0"/>
              <a:t>Guidebook is a technical manual</a:t>
            </a:r>
          </a:p>
          <a:p>
            <a:pPr marL="457200" lvl="1" indent="0">
              <a:buNone/>
            </a:pPr>
            <a:r>
              <a:rPr lang="en-US" dirty="0"/>
              <a:t>Ensuring the quality of your program through:</a:t>
            </a:r>
          </a:p>
          <a:p>
            <a:pPr lvl="2"/>
            <a:r>
              <a:rPr lang="en-US" dirty="0"/>
              <a:t>Understanding SDP progression and the spirit of the program</a:t>
            </a:r>
          </a:p>
          <a:p>
            <a:pPr lvl="2"/>
            <a:r>
              <a:rPr lang="en-US" dirty="0"/>
              <a:t>Helping coaches deliver what they need to (supporting confection of seasonal and lessons plans);</a:t>
            </a:r>
          </a:p>
          <a:p>
            <a:pPr lvl="2"/>
            <a:r>
              <a:rPr lang="en-US" dirty="0"/>
              <a:t>Ensuring evaluations take place;</a:t>
            </a:r>
          </a:p>
          <a:p>
            <a:pPr lvl="2"/>
            <a:r>
              <a:rPr lang="en-US" dirty="0"/>
              <a:t>Following-up on the distribution and use of materials;</a:t>
            </a:r>
          </a:p>
          <a:p>
            <a:pPr lvl="2"/>
            <a:r>
              <a:rPr lang="en-US" dirty="0"/>
              <a:t>Ensuring coaches are trained to deliver the related context;</a:t>
            </a:r>
          </a:p>
          <a:p>
            <a:pPr lvl="2"/>
            <a:r>
              <a:rPr lang="en-US" dirty="0"/>
              <a:t>Overseeing the cohesion and congruency of the program;</a:t>
            </a:r>
          </a:p>
          <a:p>
            <a:pPr lvl="2"/>
            <a:r>
              <a:rPr lang="en-US" dirty="0"/>
              <a:t>Assuring vertical alignment (</a:t>
            </a:r>
            <a:r>
              <a:rPr lang="en-US" dirty="0" err="1"/>
              <a:t>Bunnyrabbit</a:t>
            </a:r>
            <a:r>
              <a:rPr lang="en-US" dirty="0"/>
              <a:t> to Jackrabbit to Track Attack)</a:t>
            </a:r>
          </a:p>
          <a:p>
            <a:pPr lvl="1"/>
            <a:endParaRPr lang="en-US" dirty="0"/>
          </a:p>
          <a:p>
            <a:pPr marL="914400" lvl="2" indent="0">
              <a:buNone/>
            </a:pPr>
            <a:r>
              <a:rPr lang="en-US" dirty="0"/>
              <a:t> </a:t>
            </a:r>
          </a:p>
        </p:txBody>
      </p:sp>
    </p:spTree>
    <p:custDataLst>
      <p:tags r:id="rId1"/>
    </p:custDataLst>
    <p:extLst>
      <p:ext uri="{BB962C8B-B14F-4D97-AF65-F5344CB8AC3E}">
        <p14:creationId xmlns:p14="http://schemas.microsoft.com/office/powerpoint/2010/main" val="21366534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TotalTime>
  <Words>1179</Words>
  <Application>Microsoft Office PowerPoint</Application>
  <PresentationFormat>Widescreen</PresentationFormat>
  <Paragraphs>190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SDP Program Coordinator Webinar</vt:lpstr>
      <vt:lpstr>Webinar content</vt:lpstr>
      <vt:lpstr>The premises for the SDP program</vt:lpstr>
      <vt:lpstr>Some clarifications</vt:lpstr>
      <vt:lpstr>What is a full program?</vt:lpstr>
      <vt:lpstr>Number of structured hours per year</vt:lpstr>
      <vt:lpstr>Annual Calendar</vt:lpstr>
      <vt:lpstr>Current reality of delivery</vt:lpstr>
      <vt:lpstr>Program Coordinator Roles</vt:lpstr>
      <vt:lpstr>SDP materials</vt:lpstr>
      <vt:lpstr>Resources</vt:lpstr>
      <vt:lpstr>Using SDP materials</vt:lpstr>
      <vt:lpstr>Using SDP materials</vt:lpstr>
      <vt:lpstr>Evaluating progress</vt:lpstr>
      <vt:lpstr>About Track Attack</vt:lpstr>
      <vt:lpstr>Challenges to delivering a complete program</vt:lpstr>
      <vt:lpstr>Separate Realities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Davis</dc:creator>
  <cp:lastModifiedBy>Stephen Novosad</cp:lastModifiedBy>
  <cp:revision>62</cp:revision>
  <dcterms:created xsi:type="dcterms:W3CDTF">2019-06-04T15:59:14Z</dcterms:created>
  <dcterms:modified xsi:type="dcterms:W3CDTF">2019-12-07T16:22:47Z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BFF89589-CD22-4BB1-B4F0-F7BF766B44E3</vt:lpwstr>
  </property>
  <property fmtid="{D5CDD505-2E9C-101B-9397-08002B2CF9AE}" pid="3" name="ArticulatePath">
    <vt:lpwstr>Nordiq Canada_powerpoint template</vt:lpwstr>
  </property>
</Properties>
</file>