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comment1.xml" ContentType="application/vnd.openxmlformats-officedocument.presentationml.comment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omments/comment2.xml" ContentType="application/vnd.openxmlformats-officedocument.presentationml.comment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79" r:id="rId4"/>
    <p:sldId id="280" r:id="rId5"/>
    <p:sldId id="268" r:id="rId6"/>
    <p:sldId id="285" r:id="rId7"/>
    <p:sldId id="286" r:id="rId8"/>
    <p:sldId id="265" r:id="rId9"/>
    <p:sldId id="273" r:id="rId10"/>
    <p:sldId id="282" r:id="rId11"/>
    <p:sldId id="266" r:id="rId12"/>
    <p:sldId id="272" r:id="rId13"/>
    <p:sldId id="283" r:id="rId14"/>
    <p:sldId id="270" r:id="rId15"/>
    <p:sldId id="271" r:id="rId16"/>
    <p:sldId id="269" r:id="rId17"/>
    <p:sldId id="278" r:id="rId18"/>
    <p:sldId id="260"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Novosad" initials="SN" lastIdx="23" clrIdx="0">
    <p:extLst>
      <p:ext uri="{19B8F6BF-5375-455C-9EA6-DF929625EA0E}">
        <p15:presenceInfo xmlns:p15="http://schemas.microsoft.com/office/powerpoint/2012/main" userId="S::snovosad@nordiqcanada.ca::cfc528a8-7c17-4676-bc97-d56a0bf5e8d5" providerId="AD"/>
      </p:ext>
    </p:extLst>
  </p:cmAuthor>
  <p:cmAuthor id="2" name="coachnovo@outlook.com" initials="c" lastIdx="6" clrIdx="1">
    <p:extLst>
      <p:ext uri="{19B8F6BF-5375-455C-9EA6-DF929625EA0E}">
        <p15:presenceInfo xmlns:p15="http://schemas.microsoft.com/office/powerpoint/2012/main" userId="c9ef9965a2d053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18"/>
    <a:srgbClr val="CF3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8"/>
    <p:restoredTop sz="94684"/>
  </p:normalViewPr>
  <p:slideViewPr>
    <p:cSldViewPr snapToGrid="0" snapToObjects="1">
      <p:cViewPr varScale="1">
        <p:scale>
          <a:sx n="75" d="100"/>
          <a:sy n="75" d="100"/>
        </p:scale>
        <p:origin x="58" y="2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5T14:59:17.545" idx="13">
    <p:pos x="4081" y="1455"/>
    <p:text>This webinar is the result of an analysis of the effectiveness of the SDP programs. While perceived as a strong program, the delivery appears to be the greatest lever for positive impact.</p:text>
    <p:extLst>
      <p:ext uri="{C676402C-5697-4E1C-873F-D02D1690AC5C}">
        <p15:threadingInfo xmlns:p15="http://schemas.microsoft.com/office/powerpoint/2012/main" timeZoneBias="240"/>
      </p:ext>
    </p:extLst>
  </p:cm>
  <p:cm authorId="2" dt="2019-12-04T13:08:35.257" idx="6">
    <p:pos x="4292" y="1456"/>
    <p:text>Also meant as a tool/support for clubs to achieve their best returns on efforts. Not gospel or meant to convey a doctrine. Increase understanding and optimizing delivery based on your own circumstances.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25T15:01:54.294" idx="14">
    <p:pos x="6648" y="1791"/>
    <p:text>Developing solid foundations for technique, waxing, being introduced to a competitive experience, roller skiing, ski striding, etc. are not about building high performance athletes, it is about build competent and appreciative skiers. These are effective tools and skills used by racers, but not the domain of racers. They constitute an important part of contemporary cross-country skier development.</p:text>
    <p:extLst mod="1">
      <p:ext uri="{C676402C-5697-4E1C-873F-D02D1690AC5C}">
        <p15:threadingInfo xmlns:p15="http://schemas.microsoft.com/office/powerpoint/2012/main" timeZoneBias="240"/>
      </p:ext>
    </p:extLst>
  </p:cm>
  <p:cm authorId="1" dt="2019-09-25T15:04:38.020" idx="15">
    <p:pos x="6476" y="2219"/>
    <p:text>We need to cultivate a broader sustainable practice of cross-country skiing. Racing is definitely a part of that for some, but there are many other pathways that are available through acquiring comprehensive ski skills.</p:text>
    <p:extLst mod="1">
      <p:ext uri="{C676402C-5697-4E1C-873F-D02D1690AC5C}">
        <p15:threadingInfo xmlns:p15="http://schemas.microsoft.com/office/powerpoint/2012/main" timeZoneBias="240"/>
      </p:ext>
    </p:extLst>
  </p:cm>
  <p:cm authorId="1" dt="2019-09-25T15:06:36.656" idx="16">
    <p:pos x="6585" y="3389"/>
    <p:text>Kids grow fast during this stage of life, we have to offer expanded opportunities not only in terms of challenges, but also in the time need to achieve those challenges from year to year.</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FCE829-8950-A340-8482-433402F3B8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162076-39F9-1742-B483-BC776BAF8A4A}"/>
              </a:ext>
            </a:extLst>
          </p:cNvPr>
          <p:cNvSpPr>
            <a:spLocks noGrp="1"/>
          </p:cNvSpPr>
          <p:nvPr>
            <p:ph type="ctrTitle"/>
          </p:nvPr>
        </p:nvSpPr>
        <p:spPr>
          <a:xfrm>
            <a:off x="1134035" y="2360022"/>
            <a:ext cx="9144000" cy="1109849"/>
          </a:xfrm>
        </p:spPr>
        <p:txBody>
          <a:bodyPr anchor="b"/>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CC49A5E-BD1D-4D41-A8F7-3CE62A713056}"/>
              </a:ext>
            </a:extLst>
          </p:cNvPr>
          <p:cNvSpPr>
            <a:spLocks noGrp="1"/>
          </p:cNvSpPr>
          <p:nvPr>
            <p:ph type="subTitle" idx="1"/>
          </p:nvPr>
        </p:nvSpPr>
        <p:spPr>
          <a:xfrm>
            <a:off x="1134035" y="3535508"/>
            <a:ext cx="9144000" cy="51397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0190D68F-0676-A647-8A51-402B55FF476B}"/>
              </a:ext>
            </a:extLst>
          </p:cNvPr>
          <p:cNvSpPr/>
          <p:nvPr userDrawn="1"/>
        </p:nvSpPr>
        <p:spPr>
          <a:xfrm>
            <a:off x="1134035" y="4521199"/>
            <a:ext cx="1217279" cy="101600"/>
          </a:xfrm>
          <a:prstGeom prst="rect">
            <a:avLst/>
          </a:prstGeom>
          <a:solidFill>
            <a:srgbClr val="CF3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67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C780A-F0ED-4D43-9C84-C500BBCA2F7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1ECD18-963A-A143-BFD5-8320D60881E6}"/>
              </a:ext>
            </a:extLst>
          </p:cNvPr>
          <p:cNvSpPr>
            <a:spLocks noGrp="1"/>
          </p:cNvSpPr>
          <p:nvPr>
            <p:ph type="title"/>
          </p:nvPr>
        </p:nvSpPr>
        <p:spPr>
          <a:xfrm>
            <a:off x="1128823" y="1903302"/>
            <a:ext cx="10515600" cy="868252"/>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51FF727B-8E7E-D84C-B3FB-0E337F64FD2E}"/>
              </a:ext>
            </a:extLst>
          </p:cNvPr>
          <p:cNvSpPr>
            <a:spLocks noGrp="1"/>
          </p:cNvSpPr>
          <p:nvPr>
            <p:ph idx="1"/>
          </p:nvPr>
        </p:nvSpPr>
        <p:spPr>
          <a:xfrm>
            <a:off x="1128823" y="2948762"/>
            <a:ext cx="10515600" cy="31006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07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E542FD-F0A5-9049-813C-7365088214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1514FE-5967-B444-8C56-426A95B63046}"/>
              </a:ext>
            </a:extLst>
          </p:cNvPr>
          <p:cNvSpPr>
            <a:spLocks noGrp="1"/>
          </p:cNvSpPr>
          <p:nvPr>
            <p:ph type="title"/>
          </p:nvPr>
        </p:nvSpPr>
        <p:spPr>
          <a:xfrm>
            <a:off x="1115385" y="2007451"/>
            <a:ext cx="6001341" cy="1239025"/>
          </a:xfrm>
        </p:spPr>
        <p:txBody>
          <a:bodyPr anchor="b">
            <a:noAutofit/>
          </a:bodyPr>
          <a:lstStyle>
            <a:lvl1pPr algn="l">
              <a:defRPr sz="5000" b="1"/>
            </a:lvl1pPr>
          </a:lstStyle>
          <a:p>
            <a:r>
              <a:rPr lang="en-US" dirty="0"/>
              <a:t>Click to edit Master title style</a:t>
            </a:r>
          </a:p>
        </p:txBody>
      </p:sp>
      <p:sp>
        <p:nvSpPr>
          <p:cNvPr id="3" name="Text Placeholder 2">
            <a:extLst>
              <a:ext uri="{FF2B5EF4-FFF2-40B4-BE49-F238E27FC236}">
                <a16:creationId xmlns:a16="http://schemas.microsoft.com/office/drawing/2014/main" id="{B21316F4-A422-6745-A7F1-04BE91F1EA5F}"/>
              </a:ext>
            </a:extLst>
          </p:cNvPr>
          <p:cNvSpPr>
            <a:spLocks noGrp="1"/>
          </p:cNvSpPr>
          <p:nvPr>
            <p:ph type="body" idx="1"/>
          </p:nvPr>
        </p:nvSpPr>
        <p:spPr>
          <a:xfrm>
            <a:off x="1115385" y="3429000"/>
            <a:ext cx="65471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962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2925FF-041D-3E4F-8503-1F05698D7B0D}"/>
              </a:ext>
            </a:extLst>
          </p:cNvPr>
          <p:cNvPicPr>
            <a:picLocks noChangeAspect="1"/>
          </p:cNvPicPr>
          <p:nvPr userDrawn="1"/>
        </p:nvPicPr>
        <p:blipFill>
          <a:blip r:embed="rId2"/>
          <a:stretch>
            <a:fillRect/>
          </a:stretch>
        </p:blipFill>
        <p:spPr>
          <a:xfrm>
            <a:off x="0" y="12700"/>
            <a:ext cx="12192000" cy="6832600"/>
          </a:xfrm>
          <a:prstGeom prst="rect">
            <a:avLst/>
          </a:prstGeom>
        </p:spPr>
      </p:pic>
      <p:sp>
        <p:nvSpPr>
          <p:cNvPr id="2" name="Title 1">
            <a:extLst>
              <a:ext uri="{FF2B5EF4-FFF2-40B4-BE49-F238E27FC236}">
                <a16:creationId xmlns:a16="http://schemas.microsoft.com/office/drawing/2014/main" id="{5D765AF6-2934-0345-AE12-ADBCEFCB582C}"/>
              </a:ext>
            </a:extLst>
          </p:cNvPr>
          <p:cNvSpPr>
            <a:spLocks noGrp="1"/>
          </p:cNvSpPr>
          <p:nvPr>
            <p:ph type="title"/>
          </p:nvPr>
        </p:nvSpPr>
        <p:spPr>
          <a:xfrm>
            <a:off x="1114646" y="2027274"/>
            <a:ext cx="10515600" cy="925143"/>
          </a:xfrm>
        </p:spPr>
        <p:txBody>
          <a:bodyPr>
            <a:normAutofit/>
          </a:bodyPr>
          <a:lstStyle>
            <a:lvl1pPr>
              <a:defRPr sz="5000" b="1"/>
            </a:lvl1pPr>
          </a:lstStyle>
          <a:p>
            <a:r>
              <a:rPr lang="en-US" dirty="0"/>
              <a:t>Click to edit Master title style</a:t>
            </a:r>
          </a:p>
        </p:txBody>
      </p:sp>
      <p:sp>
        <p:nvSpPr>
          <p:cNvPr id="3" name="Content Placeholder 2">
            <a:extLst>
              <a:ext uri="{FF2B5EF4-FFF2-40B4-BE49-F238E27FC236}">
                <a16:creationId xmlns:a16="http://schemas.microsoft.com/office/drawing/2014/main" id="{F5306AD7-D2A6-984A-9151-CF4E2B11B633}"/>
              </a:ext>
            </a:extLst>
          </p:cNvPr>
          <p:cNvSpPr>
            <a:spLocks noGrp="1"/>
          </p:cNvSpPr>
          <p:nvPr>
            <p:ph sz="half" idx="1"/>
          </p:nvPr>
        </p:nvSpPr>
        <p:spPr>
          <a:xfrm>
            <a:off x="1114646" y="3087354"/>
            <a:ext cx="5181600" cy="28385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95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3B9A77-9273-9845-9BA9-6564F33A0D83}"/>
              </a:ext>
            </a:extLst>
          </p:cNvPr>
          <p:cNvPicPr>
            <a:picLocks noChangeAspect="1"/>
          </p:cNvPicPr>
          <p:nvPr userDrawn="1"/>
        </p:nvPicPr>
        <p:blipFill>
          <a:blip r:embed="rId2"/>
          <a:stretch>
            <a:fillRect/>
          </a:stretch>
        </p:blipFill>
        <p:spPr>
          <a:xfrm>
            <a:off x="0" y="6350"/>
            <a:ext cx="12192000" cy="6845300"/>
          </a:xfrm>
          <a:prstGeom prst="rect">
            <a:avLst/>
          </a:prstGeom>
        </p:spPr>
      </p:pic>
      <p:sp>
        <p:nvSpPr>
          <p:cNvPr id="2" name="Title 1">
            <a:extLst>
              <a:ext uri="{FF2B5EF4-FFF2-40B4-BE49-F238E27FC236}">
                <a16:creationId xmlns:a16="http://schemas.microsoft.com/office/drawing/2014/main" id="{77967709-8D91-834F-8417-C53F91B4E657}"/>
              </a:ext>
            </a:extLst>
          </p:cNvPr>
          <p:cNvSpPr>
            <a:spLocks noGrp="1"/>
          </p:cNvSpPr>
          <p:nvPr>
            <p:ph type="title" hasCustomPrompt="1"/>
          </p:nvPr>
        </p:nvSpPr>
        <p:spPr>
          <a:xfrm>
            <a:off x="1130412" y="2059246"/>
            <a:ext cx="5397979" cy="3412977"/>
          </a:xfrm>
        </p:spPr>
        <p:txBody>
          <a:bodyPr>
            <a:normAutofit/>
          </a:bodyPr>
          <a:lstStyle>
            <a:lvl1pPr>
              <a:defRPr sz="3000">
                <a:solidFill>
                  <a:schemeClr val="bg1"/>
                </a:solidFill>
              </a:defRPr>
            </a:lvl1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a:t>
            </a:r>
          </a:p>
        </p:txBody>
      </p:sp>
    </p:spTree>
    <p:extLst>
      <p:ext uri="{BB962C8B-B14F-4D97-AF65-F5344CB8AC3E}">
        <p14:creationId xmlns:p14="http://schemas.microsoft.com/office/powerpoint/2010/main" val="65895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62ECFC-A7D9-6B4C-B1F0-C3E6D78BE28D}"/>
              </a:ext>
            </a:extLst>
          </p:cNvPr>
          <p:cNvPicPr>
            <a:picLocks noChangeAspect="1"/>
          </p:cNvPicPr>
          <p:nvPr userDrawn="1"/>
        </p:nvPicPr>
        <p:blipFill>
          <a:blip r:embed="rId2"/>
          <a:stretch>
            <a:fillRect/>
          </a:stretch>
        </p:blipFill>
        <p:spPr>
          <a:xfrm>
            <a:off x="0" y="6350"/>
            <a:ext cx="12192000" cy="6845300"/>
          </a:xfrm>
          <a:prstGeom prst="rect">
            <a:avLst/>
          </a:prstGeom>
        </p:spPr>
      </p:pic>
    </p:spTree>
    <p:extLst>
      <p:ext uri="{BB962C8B-B14F-4D97-AF65-F5344CB8AC3E}">
        <p14:creationId xmlns:p14="http://schemas.microsoft.com/office/powerpoint/2010/main" val="475337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27AD9-AC7F-4849-A4BE-68D2437A2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1855F2-3022-3841-B5C7-A5548E77E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5CCA1-4C92-0047-AA9E-30E543D43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36F3C-0C48-1141-B854-B44DA9DE7F6F}" type="datetimeFigureOut">
              <a:rPr lang="en-US" smtClean="0"/>
              <a:t>12/13/2019</a:t>
            </a:fld>
            <a:endParaRPr lang="en-US"/>
          </a:p>
        </p:txBody>
      </p:sp>
      <p:sp>
        <p:nvSpPr>
          <p:cNvPr id="5" name="Footer Placeholder 4">
            <a:extLst>
              <a:ext uri="{FF2B5EF4-FFF2-40B4-BE49-F238E27FC236}">
                <a16:creationId xmlns:a16="http://schemas.microsoft.com/office/drawing/2014/main" id="{D0CABA98-7D0B-7741-9F11-63C9DF6B5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A88170-A9C7-C94F-9A80-ECA236242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8AC92-E471-0044-B7D5-53F310248EB0}" type="slidenum">
              <a:rPr lang="en-US" smtClean="0"/>
              <a:t>‹#›</a:t>
            </a:fld>
            <a:endParaRPr lang="en-US"/>
          </a:p>
        </p:txBody>
      </p:sp>
    </p:spTree>
    <p:extLst>
      <p:ext uri="{BB962C8B-B14F-4D97-AF65-F5344CB8AC3E}">
        <p14:creationId xmlns:p14="http://schemas.microsoft.com/office/powerpoint/2010/main" val="371445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hyperlink" Target="http://cccski.com/getmedia/5177e8f4-0221-48af-83a5-f079955da28a/JR-booklet-EN-sample.pdf.aspx" TargetMode="External"/><Relationship Id="rId21" Type="http://schemas.openxmlformats.org/officeDocument/2006/relationships/hyperlink" Target="http://www.cccski.com/Programs/Athlete-Development/Skill-Development-Programs/track-attack-(1).aspx" TargetMode="External"/><Relationship Id="rId34" Type="http://schemas.openxmlformats.org/officeDocument/2006/relationships/image" Target="../media/image18.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11.png"/><Relationship Id="rId33" Type="http://schemas.openxmlformats.org/officeDocument/2006/relationships/image" Target="../media/image17.png"/><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slideLayout" Target="../slideLayouts/slideLayout2.xml"/><Relationship Id="rId29" Type="http://schemas.openxmlformats.org/officeDocument/2006/relationships/hyperlink" Target="http://cccski.com/Programs/Athlete-Development.aspx" TargetMode="Externa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10.png"/><Relationship Id="rId32" Type="http://schemas.openxmlformats.org/officeDocument/2006/relationships/image" Target="../media/image16.jpg"/><Relationship Id="rId37" Type="http://schemas.openxmlformats.org/officeDocument/2006/relationships/image" Target="../media/image21.png"/><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hyperlink" Target="http://www.cccski.com/getmedia/80963f14-fe4d-4163-805f-01d8e238481e/TA-passport-FR-sample.pdf.aspx" TargetMode="External"/><Relationship Id="rId28" Type="http://schemas.openxmlformats.org/officeDocument/2006/relationships/image" Target="../media/image13.png"/><Relationship Id="rId36" Type="http://schemas.openxmlformats.org/officeDocument/2006/relationships/image" Target="../media/image20.png"/><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image" Target="../media/image15.jp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image" Target="../media/image9.png"/><Relationship Id="rId27" Type="http://schemas.openxmlformats.org/officeDocument/2006/relationships/image" Target="../media/image12.png"/><Relationship Id="rId30" Type="http://schemas.openxmlformats.org/officeDocument/2006/relationships/image" Target="../media/image14.jpg"/><Relationship Id="rId35" Type="http://schemas.openxmlformats.org/officeDocument/2006/relationships/image" Target="../media/image19.png"/><Relationship Id="rId8" Type="http://schemas.openxmlformats.org/officeDocument/2006/relationships/tags" Target="../tags/tag41.xml"/><Relationship Id="rId3" Type="http://schemas.openxmlformats.org/officeDocument/2006/relationships/tags" Target="../tags/tag36.xml"/></Relationships>
</file>

<file path=ppt/slides/_rels/slide11.xml.rels><?xml version="1.0" encoding="UTF-8" standalone="yes"?>
<Relationships xmlns="http://schemas.openxmlformats.org/package/2006/relationships"><Relationship Id="rId8" Type="http://schemas.openxmlformats.org/officeDocument/2006/relationships/hyperlink" Target="https://xcskination.com/" TargetMode="External"/><Relationship Id="rId3" Type="http://schemas.openxmlformats.org/officeDocument/2006/relationships/tags" Target="../tags/tag55.xml"/><Relationship Id="rId7" Type="http://schemas.openxmlformats.org/officeDocument/2006/relationships/hyperlink" Target="http://cccski.com/Programs/Coaching-Development/Athlete-Development-Matrix.aspx?lang=fr-CA"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cccski.com/getmedia/21a0161c-611d-4f50-9ede-65122c4a30b3/Programmers-Guidebook-June-2013---FRENCH.pdf.aspx" TargetMode="External"/><Relationship Id="rId5"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Layout" Target="../slideLayouts/slideLayout4.xml"/><Relationship Id="rId4" Type="http://schemas.openxmlformats.org/officeDocument/2006/relationships/tags" Target="../tags/tag68.xml"/></Relationships>
</file>

<file path=ppt/slides/_rels/slide1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hyperlink" Target="http://cccski.com/Programs/Athlete-Development.aspx" TargetMode="Externa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5.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comments" Target="../comments/comment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8" Type="http://schemas.openxmlformats.org/officeDocument/2006/relationships/hyperlink" Target="http://cccski.com/getmedia/21a0161c-611d-4f50-9ede-65122c4a30b3/Programmers-Guidebook-June-2013---FRENCH.pdf.aspx" TargetMode="External"/><Relationship Id="rId3" Type="http://schemas.openxmlformats.org/officeDocument/2006/relationships/tags" Target="../tags/tag25.xml"/><Relationship Id="rId7" Type="http://schemas.openxmlformats.org/officeDocument/2006/relationships/image" Target="../media/image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hyperlink" Target="http://cccski.com/getmedia/21a0161c-611d-4f50-9ede-65122c4a30b3/Programmers-Guidebook-June-2013---FRENCH.pdf.aspx" TargetMode="Externa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D00B-E00E-A940-A1AC-307EAA6311FE}"/>
              </a:ext>
            </a:extLst>
          </p:cNvPr>
          <p:cNvSpPr>
            <a:spLocks noGrp="1"/>
          </p:cNvSpPr>
          <p:nvPr>
            <p:ph type="title"/>
            <p:custDataLst>
              <p:tags r:id="rId2"/>
            </p:custDataLst>
          </p:nvPr>
        </p:nvSpPr>
        <p:spPr>
          <a:xfrm>
            <a:off x="1115386" y="1553605"/>
            <a:ext cx="6073980" cy="1500187"/>
          </a:xfrm>
        </p:spPr>
        <p:txBody>
          <a:bodyPr/>
          <a:lstStyle/>
          <a:p>
            <a:r>
              <a:rPr lang="en-US" dirty="0" err="1"/>
              <a:t>Séminaire</a:t>
            </a:r>
            <a:r>
              <a:rPr lang="en-US" dirty="0"/>
              <a:t> </a:t>
            </a:r>
            <a:r>
              <a:rPr lang="en-US" dirty="0" err="1"/>
              <a:t>en</a:t>
            </a:r>
            <a:r>
              <a:rPr lang="en-US" dirty="0"/>
              <a:t> </a:t>
            </a:r>
            <a:r>
              <a:rPr lang="en-US" dirty="0" err="1"/>
              <a:t>ligne</a:t>
            </a:r>
            <a:br>
              <a:rPr lang="en-US" dirty="0"/>
            </a:br>
            <a:r>
              <a:rPr lang="en-US" dirty="0" err="1"/>
              <a:t>Responsables</a:t>
            </a:r>
            <a:r>
              <a:rPr lang="en-US" dirty="0"/>
              <a:t> PAT </a:t>
            </a:r>
          </a:p>
        </p:txBody>
      </p:sp>
      <p:sp>
        <p:nvSpPr>
          <p:cNvPr id="3" name="Text Placeholder 2">
            <a:extLst>
              <a:ext uri="{FF2B5EF4-FFF2-40B4-BE49-F238E27FC236}">
                <a16:creationId xmlns:a16="http://schemas.microsoft.com/office/drawing/2014/main" id="{B5C89040-8CBC-B44B-B8DF-B8003732E834}"/>
              </a:ext>
            </a:extLst>
          </p:cNvPr>
          <p:cNvSpPr>
            <a:spLocks noGrp="1"/>
          </p:cNvSpPr>
          <p:nvPr>
            <p:ph type="body" idx="1"/>
            <p:custDataLst>
              <p:tags r:id="rId3"/>
            </p:custDataLst>
          </p:nvPr>
        </p:nvSpPr>
        <p:spPr>
          <a:xfrm>
            <a:off x="1115385" y="3429000"/>
            <a:ext cx="6547145" cy="1500187"/>
          </a:xfrm>
        </p:spPr>
        <p:txBody>
          <a:bodyPr>
            <a:normAutofit fontScale="92500" lnSpcReduction="10000"/>
          </a:bodyPr>
          <a:lstStyle/>
          <a:p>
            <a:pPr marL="342900" indent="-342900">
              <a:buFont typeface="Arial" panose="020B0604020202020204" pitchFamily="34" charset="0"/>
              <a:buChar char="•"/>
            </a:pPr>
            <a:r>
              <a:rPr lang="en-US" dirty="0"/>
              <a:t>Liv</a:t>
            </a:r>
            <a:r>
              <a:rPr lang="fr-CA" dirty="0" err="1"/>
              <a:t>rer</a:t>
            </a:r>
            <a:r>
              <a:rPr lang="fr-CA" dirty="0"/>
              <a:t> des programmes complets et progressifs</a:t>
            </a:r>
            <a:endParaRPr lang="en-US" dirty="0"/>
          </a:p>
          <a:p>
            <a:pPr marL="342900" indent="-342900">
              <a:buFont typeface="Arial" panose="020B0604020202020204" pitchFamily="34" charset="0"/>
              <a:buChar char="•"/>
            </a:pPr>
            <a:r>
              <a:rPr lang="en-US" dirty="0"/>
              <a:t>Encourager le </a:t>
            </a:r>
            <a:r>
              <a:rPr lang="en-US" dirty="0" err="1"/>
              <a:t>défi</a:t>
            </a:r>
            <a:r>
              <a:rPr lang="en-US" dirty="0"/>
              <a:t> et </a:t>
            </a:r>
            <a:r>
              <a:rPr lang="en-US" dirty="0" err="1"/>
              <a:t>l’engagement</a:t>
            </a:r>
            <a:r>
              <a:rPr lang="en-US" dirty="0"/>
              <a:t> des </a:t>
            </a:r>
            <a:r>
              <a:rPr lang="en-US" dirty="0" err="1"/>
              <a:t>skieurs</a:t>
            </a:r>
            <a:r>
              <a:rPr lang="en-US" dirty="0"/>
              <a:t> </a:t>
            </a:r>
            <a:r>
              <a:rPr lang="en-US" dirty="0" err="1"/>
              <a:t>en</a:t>
            </a:r>
            <a:r>
              <a:rPr lang="en-US" dirty="0"/>
              <a:t> </a:t>
            </a:r>
            <a:r>
              <a:rPr lang="en-US" dirty="0" err="1"/>
              <a:t>développement</a:t>
            </a:r>
            <a:endParaRPr lang="en-US" dirty="0"/>
          </a:p>
          <a:p>
            <a:pPr marL="342900" indent="-342900">
              <a:buFont typeface="Arial" panose="020B0604020202020204" pitchFamily="34" charset="0"/>
              <a:buChar char="•"/>
            </a:pPr>
            <a:r>
              <a:rPr lang="en-US" dirty="0" err="1"/>
              <a:t>Promouvoir</a:t>
            </a:r>
            <a:r>
              <a:rPr lang="en-US" dirty="0"/>
              <a:t> </a:t>
            </a:r>
            <a:r>
              <a:rPr lang="en-US" dirty="0" err="1"/>
              <a:t>une</a:t>
            </a:r>
            <a:r>
              <a:rPr lang="en-US" dirty="0"/>
              <a:t> culture de ski </a:t>
            </a:r>
          </a:p>
          <a:p>
            <a:endParaRPr lang="en-US" dirty="0"/>
          </a:p>
        </p:txBody>
      </p:sp>
      <p:sp>
        <p:nvSpPr>
          <p:cNvPr id="5" name="Text Placeholder 2">
            <a:extLst>
              <a:ext uri="{FF2B5EF4-FFF2-40B4-BE49-F238E27FC236}">
                <a16:creationId xmlns:a16="http://schemas.microsoft.com/office/drawing/2014/main" id="{B5C89040-8CBC-B44B-B8DF-B8003732E834}"/>
              </a:ext>
            </a:extLst>
          </p:cNvPr>
          <p:cNvSpPr txBox="1">
            <a:spLocks/>
          </p:cNvSpPr>
          <p:nvPr>
            <p:custDataLst>
              <p:tags r:id="rId4"/>
            </p:custDataLst>
          </p:nvPr>
        </p:nvSpPr>
        <p:spPr>
          <a:xfrm>
            <a:off x="1115385" y="5679602"/>
            <a:ext cx="7564407" cy="9196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i="1" dirty="0">
                <a:solidFill>
                  <a:srgbClr val="FF0000"/>
                </a:solidFill>
              </a:rPr>
              <a:t>- All Canadians on skis			</a:t>
            </a:r>
            <a:r>
              <a:rPr lang="fr-CA" sz="1600" i="1" dirty="0">
                <a:solidFill>
                  <a:srgbClr val="FF0000"/>
                </a:solidFill>
              </a:rPr>
              <a:t>- Tous les Canadiens sur des skis</a:t>
            </a:r>
          </a:p>
          <a:p>
            <a:r>
              <a:rPr lang="en-US" sz="1600" i="1" dirty="0">
                <a:solidFill>
                  <a:srgbClr val="FF0000"/>
                </a:solidFill>
              </a:rPr>
              <a:t>- More Canadian athletes on podiums	</a:t>
            </a:r>
            <a:r>
              <a:rPr lang="fr-CA" sz="1600" i="1" dirty="0">
                <a:solidFill>
                  <a:srgbClr val="FF0000"/>
                </a:solidFill>
              </a:rPr>
              <a:t>- Plus de Canadiens sur les podiums </a:t>
            </a:r>
            <a:endParaRPr lang="en-US" sz="1600" i="1" dirty="0">
              <a:solidFill>
                <a:srgbClr val="FF0000"/>
              </a:solidFill>
            </a:endParaRPr>
          </a:p>
          <a:p>
            <a:r>
              <a:rPr lang="fr-CA" sz="2000" i="1" dirty="0">
                <a:solidFill>
                  <a:srgbClr val="FF0000"/>
                </a:solidFill>
              </a:rPr>
              <a:t>	</a:t>
            </a:r>
            <a:endParaRPr lang="en-CA" sz="2000" i="1" dirty="0">
              <a:solidFill>
                <a:srgbClr val="FF0000"/>
              </a:solidFill>
            </a:endParaRPr>
          </a:p>
          <a:p>
            <a:r>
              <a:rPr lang="en-US" sz="2000" dirty="0"/>
              <a:t>		</a:t>
            </a:r>
          </a:p>
        </p:txBody>
      </p:sp>
      <p:cxnSp>
        <p:nvCxnSpPr>
          <p:cNvPr id="11" name="Straight Connector 10"/>
          <p:cNvCxnSpPr/>
          <p:nvPr>
            <p:custDataLst>
              <p:tags r:id="rId5"/>
            </p:custDataLst>
          </p:nvPr>
        </p:nvCxnSpPr>
        <p:spPr>
          <a:xfrm>
            <a:off x="1199456" y="5661248"/>
            <a:ext cx="6564416" cy="18354"/>
          </a:xfrm>
          <a:prstGeom prst="line">
            <a:avLst/>
          </a:prstGeom>
          <a:ln>
            <a:solidFill>
              <a:srgbClr val="DA0018"/>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6426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9222020" cy="868252"/>
          </a:xfrm>
        </p:spPr>
        <p:txBody>
          <a:bodyPr>
            <a:normAutofit/>
          </a:bodyPr>
          <a:lstStyle/>
          <a:p>
            <a:r>
              <a:rPr lang="fr-CA" dirty="0"/>
              <a:t>L</a:t>
            </a:r>
            <a:r>
              <a:rPr lang="en-US" dirty="0"/>
              <a:t>es </a:t>
            </a:r>
            <a:r>
              <a:rPr lang="en-US" dirty="0" err="1"/>
              <a:t>matériaux</a:t>
            </a:r>
            <a:r>
              <a:rPr lang="en-US" dirty="0"/>
              <a:t> de support PAT</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346745" y="1468110"/>
            <a:ext cx="4676583" cy="4535238"/>
          </a:xfrm>
        </p:spPr>
        <p:txBody>
          <a:bodyPr>
            <a:normAutofit/>
          </a:bodyPr>
          <a:lstStyle/>
          <a:p>
            <a:pPr marL="0" indent="0">
              <a:buNone/>
            </a:pPr>
            <a:r>
              <a:rPr lang="en-US" dirty="0" err="1"/>
              <a:t>Trousse</a:t>
            </a:r>
            <a:r>
              <a:rPr lang="en-US" dirty="0"/>
              <a:t> du participant</a:t>
            </a:r>
          </a:p>
          <a:p>
            <a:pPr marL="0" indent="0">
              <a:buNone/>
            </a:pPr>
            <a:r>
              <a:rPr lang="en-US" dirty="0" err="1"/>
              <a:t>Jeannot</a:t>
            </a:r>
            <a:r>
              <a:rPr lang="en-US" dirty="0"/>
              <a:t> Lapin et Jackrabbit</a:t>
            </a:r>
          </a:p>
          <a:p>
            <a:pPr marL="0" indent="0">
              <a:buNone/>
            </a:pPr>
            <a:r>
              <a:rPr lang="en-US" dirty="0"/>
              <a:t>Tuque et cahier</a:t>
            </a:r>
          </a:p>
          <a:p>
            <a:pPr marL="0" indent="0">
              <a:buNone/>
            </a:pPr>
            <a:r>
              <a:rPr lang="en-US" dirty="0"/>
              <a:t>	</a:t>
            </a:r>
          </a:p>
          <a:p>
            <a:pPr marL="0" indent="0">
              <a:buNone/>
            </a:pPr>
            <a:endParaRPr lang="en-US" dirty="0"/>
          </a:p>
          <a:p>
            <a:pPr marL="0" indent="0">
              <a:buNone/>
            </a:pPr>
            <a:endParaRPr lang="en-US" dirty="0"/>
          </a:p>
          <a:p>
            <a:pPr marL="0" indent="0">
              <a:buNone/>
            </a:pPr>
            <a:endParaRPr lang="en-US" sz="1200" dirty="0">
              <a:hlinkClick r:id="rId21"/>
            </a:endParaRPr>
          </a:p>
          <a:p>
            <a:pPr marL="0" indent="0">
              <a:buNone/>
            </a:pPr>
            <a:endParaRPr lang="en-US" sz="1200" dirty="0">
              <a:hlinkClick r:id="rId21"/>
            </a:endParaRPr>
          </a:p>
          <a:p>
            <a:pPr marL="0" indent="0">
              <a:buNone/>
            </a:pPr>
            <a:endParaRPr lang="en-US" sz="1200" dirty="0">
              <a:hlinkClick r:id="rId21"/>
            </a:endParaRPr>
          </a:p>
          <a:p>
            <a:pPr marL="0" indent="0">
              <a:buNone/>
            </a:pPr>
            <a:endParaRPr lang="en-US" dirty="0"/>
          </a:p>
          <a:p>
            <a:endParaRPr lang="en-US" dirty="0"/>
          </a:p>
        </p:txBody>
      </p:sp>
      <p:pic>
        <p:nvPicPr>
          <p:cNvPr id="1026" name="Picture 2">
            <a:extLst>
              <a:ext uri="{FF2B5EF4-FFF2-40B4-BE49-F238E27FC236}">
                <a16:creationId xmlns:a16="http://schemas.microsoft.com/office/drawing/2014/main" id="{B170C649-946C-465F-8D32-66A8CE932FFB}"/>
              </a:ext>
            </a:extLst>
          </p:cNvPr>
          <p:cNvPicPr>
            <a:picLocks noChangeAspect="1" noChangeArrowheads="1"/>
          </p:cNvPicPr>
          <p:nvPr>
            <p:custDataLst>
              <p:tags r:id="rId4"/>
            </p:custDataLst>
          </p:nvPr>
        </p:nvPicPr>
        <p:blipFill>
          <a:blip r:embed="rId22">
            <a:extLst>
              <a:ext uri="{28A0092B-C50C-407E-A947-70E740481C1C}">
                <a14:useLocalDpi xmlns:a14="http://schemas.microsoft.com/office/drawing/2010/main" val="0"/>
              </a:ext>
            </a:extLst>
          </a:blip>
          <a:srcRect/>
          <a:stretch>
            <a:fillRect/>
          </a:stretch>
        </p:blipFill>
        <p:spPr bwMode="auto">
          <a:xfrm>
            <a:off x="4765041" y="3125817"/>
            <a:ext cx="1263901" cy="16005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65418EA-B01B-4C6F-AA6E-0B8FDCE20CBE}"/>
              </a:ext>
            </a:extLst>
          </p:cNvPr>
          <p:cNvSpPr txBox="1">
            <a:spLocks/>
          </p:cNvSpPr>
          <p:nvPr>
            <p:custDataLst>
              <p:tags r:id="rId5"/>
            </p:custDataLst>
          </p:nvPr>
        </p:nvSpPr>
        <p:spPr>
          <a:xfrm>
            <a:off x="4556998" y="1962270"/>
            <a:ext cx="3413435" cy="3448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Piste</a:t>
            </a:r>
            <a:endParaRPr lang="en-US" dirty="0"/>
          </a:p>
          <a:p>
            <a:pPr marL="0" indent="0">
              <a:buFont typeface="Arial" panose="020B0604020202020204" pitchFamily="34" charset="0"/>
              <a:buNone/>
            </a:pPr>
            <a:r>
              <a:rPr lang="en-US" dirty="0"/>
              <a:t>Buff et </a:t>
            </a:r>
            <a:r>
              <a:rPr lang="en-US" dirty="0" err="1"/>
              <a:t>passeport</a:t>
            </a:r>
            <a:endParaRPr lang="en-US" sz="2000" dirty="0"/>
          </a:p>
          <a:p>
            <a:pPr marL="0" indent="0">
              <a:buFont typeface="Arial" panose="020B0604020202020204" pitchFamily="34" charset="0"/>
              <a:buNone/>
            </a:pPr>
            <a:endParaRPr lang="en-US" sz="1200" dirty="0">
              <a:hlinkClick r:id="rId21"/>
            </a:endParaRPr>
          </a:p>
          <a:p>
            <a:pPr marL="0" indent="0">
              <a:buFont typeface="Arial" panose="020B0604020202020204" pitchFamily="34" charset="0"/>
              <a:buNone/>
            </a:pPr>
            <a:endParaRPr lang="en-US" sz="1200" dirty="0">
              <a:hlinkClick r:id="rId21"/>
            </a:endParaRPr>
          </a:p>
          <a:p>
            <a:pPr marL="0" indent="0">
              <a:buFont typeface="Arial" panose="020B0604020202020204" pitchFamily="34" charset="0"/>
              <a:buNone/>
            </a:pPr>
            <a:endParaRPr lang="en-US" sz="1200" dirty="0">
              <a:hlinkClick r:id="rId21"/>
            </a:endParaRPr>
          </a:p>
          <a:p>
            <a:pPr marL="0" indent="0">
              <a:buFont typeface="Arial" panose="020B0604020202020204" pitchFamily="34" charset="0"/>
              <a:buNone/>
            </a:pPr>
            <a:endParaRPr lang="en-US" dirty="0"/>
          </a:p>
          <a:p>
            <a:endParaRPr lang="en-US" dirty="0"/>
          </a:p>
        </p:txBody>
      </p:sp>
      <p:pic>
        <p:nvPicPr>
          <p:cNvPr id="1028" name="Picture 4">
            <a:hlinkClick r:id="rId23"/>
            <a:extLst>
              <a:ext uri="{FF2B5EF4-FFF2-40B4-BE49-F238E27FC236}">
                <a16:creationId xmlns:a16="http://schemas.microsoft.com/office/drawing/2014/main" id="{8C4415D7-F05D-4CD6-AB47-83C908BFBFDE}"/>
              </a:ext>
            </a:extLst>
          </p:cNvPr>
          <p:cNvPicPr>
            <a:picLocks noChangeAspect="1" noChangeArrowheads="1"/>
          </p:cNvPicPr>
          <p:nvPr>
            <p:custDataLst>
              <p:tags r:id="rId6"/>
            </p:custDataLst>
          </p:nvPr>
        </p:nvPicPr>
        <p:blipFill>
          <a:blip r:embed="rId24">
            <a:extLst>
              <a:ext uri="{28A0092B-C50C-407E-A947-70E740481C1C}">
                <a14:useLocalDpi xmlns:a14="http://schemas.microsoft.com/office/drawing/2010/main" val="0"/>
              </a:ext>
            </a:extLst>
          </a:blip>
          <a:srcRect/>
          <a:stretch>
            <a:fillRect/>
          </a:stretch>
        </p:blipFill>
        <p:spPr bwMode="auto">
          <a:xfrm>
            <a:off x="6131893" y="3616726"/>
            <a:ext cx="910515" cy="1306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C39B46-3266-49D2-8FF3-7B6A79494F0A}"/>
              </a:ext>
            </a:extLst>
          </p:cNvPr>
          <p:cNvPicPr>
            <a:picLocks noChangeAspect="1" noChangeArrowheads="1"/>
          </p:cNvPicPr>
          <p:nvPr>
            <p:custDataLst>
              <p:tags r:id="rId7"/>
            </p:custDataLst>
          </p:nvPr>
        </p:nvPicPr>
        <p:blipFill>
          <a:blip r:embed="rId25">
            <a:extLst>
              <a:ext uri="{28A0092B-C50C-407E-A947-70E740481C1C}">
                <a14:useLocalDpi xmlns:a14="http://schemas.microsoft.com/office/drawing/2010/main" val="0"/>
              </a:ext>
            </a:extLst>
          </a:blip>
          <a:srcRect/>
          <a:stretch>
            <a:fillRect/>
          </a:stretch>
        </p:blipFill>
        <p:spPr bwMode="auto">
          <a:xfrm>
            <a:off x="53995" y="2917415"/>
            <a:ext cx="1447668" cy="13526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26"/>
            <a:extLst>
              <a:ext uri="{FF2B5EF4-FFF2-40B4-BE49-F238E27FC236}">
                <a16:creationId xmlns:a16="http://schemas.microsoft.com/office/drawing/2014/main" id="{93004DC7-A586-457A-9AC9-BA043E710342}"/>
              </a:ext>
            </a:extLst>
          </p:cNvPr>
          <p:cNvPicPr>
            <a:picLocks noChangeAspect="1" noChangeArrowheads="1"/>
          </p:cNvPicPr>
          <p:nvPr>
            <p:custDataLst>
              <p:tags r:id="rId8"/>
            </p:custDataLst>
          </p:nvPr>
        </p:nvPicPr>
        <p:blipFill>
          <a:blip r:embed="rId27">
            <a:extLst>
              <a:ext uri="{28A0092B-C50C-407E-A947-70E740481C1C}">
                <a14:useLocalDpi xmlns:a14="http://schemas.microsoft.com/office/drawing/2010/main" val="0"/>
              </a:ext>
            </a:extLst>
          </a:blip>
          <a:srcRect/>
          <a:stretch>
            <a:fillRect/>
          </a:stretch>
        </p:blipFill>
        <p:spPr bwMode="auto">
          <a:xfrm>
            <a:off x="2919057" y="3429151"/>
            <a:ext cx="1312951" cy="16961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84F84C0-BEFA-4D94-9A9B-DCF52B467AAA}"/>
              </a:ext>
            </a:extLst>
          </p:cNvPr>
          <p:cNvPicPr>
            <a:picLocks noChangeAspect="1" noChangeArrowheads="1"/>
          </p:cNvPicPr>
          <p:nvPr>
            <p:custDataLst>
              <p:tags r:id="rId9"/>
            </p:custDataLst>
          </p:nvPr>
        </p:nvPicPr>
        <p:blipFill>
          <a:blip r:embed="rId28">
            <a:extLst>
              <a:ext uri="{28A0092B-C50C-407E-A947-70E740481C1C}">
                <a14:useLocalDpi xmlns:a14="http://schemas.microsoft.com/office/drawing/2010/main" val="0"/>
              </a:ext>
            </a:extLst>
          </a:blip>
          <a:srcRect/>
          <a:stretch>
            <a:fillRect/>
          </a:stretch>
        </p:blipFill>
        <p:spPr bwMode="auto">
          <a:xfrm>
            <a:off x="1616609" y="3429151"/>
            <a:ext cx="1187502" cy="1954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B0A91B-27C9-4700-A871-E618F93C9F12}"/>
              </a:ext>
            </a:extLst>
          </p:cNvPr>
          <p:cNvSpPr txBox="1"/>
          <p:nvPr>
            <p:custDataLst>
              <p:tags r:id="rId10"/>
            </p:custDataLst>
          </p:nvPr>
        </p:nvSpPr>
        <p:spPr>
          <a:xfrm>
            <a:off x="352209" y="6033827"/>
            <a:ext cx="5420523" cy="369332"/>
          </a:xfrm>
          <a:prstGeom prst="rect">
            <a:avLst/>
          </a:prstGeom>
          <a:noFill/>
        </p:spPr>
        <p:txBody>
          <a:bodyPr wrap="none" rtlCol="0">
            <a:spAutoFit/>
          </a:bodyPr>
          <a:lstStyle/>
          <a:p>
            <a:r>
              <a:rPr lang="en-CA" dirty="0">
                <a:hlinkClick r:id="rId29"/>
              </a:rPr>
              <a:t>http://cccski.com/Programs/Athlete-Development.aspx</a:t>
            </a:r>
            <a:r>
              <a:rPr lang="en-CA" dirty="0"/>
              <a:t> </a:t>
            </a:r>
          </a:p>
        </p:txBody>
      </p:sp>
      <p:sp>
        <p:nvSpPr>
          <p:cNvPr id="7" name="TextBox 6">
            <a:extLst>
              <a:ext uri="{FF2B5EF4-FFF2-40B4-BE49-F238E27FC236}">
                <a16:creationId xmlns:a16="http://schemas.microsoft.com/office/drawing/2014/main" id="{5BCDB026-E021-4BF3-8E23-3D5A8A2796B4}"/>
              </a:ext>
            </a:extLst>
          </p:cNvPr>
          <p:cNvSpPr txBox="1"/>
          <p:nvPr>
            <p:custDataLst>
              <p:tags r:id="rId11"/>
            </p:custDataLst>
          </p:nvPr>
        </p:nvSpPr>
        <p:spPr>
          <a:xfrm>
            <a:off x="7879112" y="1199634"/>
            <a:ext cx="3940775" cy="5509200"/>
          </a:xfrm>
          <a:prstGeom prst="rect">
            <a:avLst/>
          </a:prstGeom>
          <a:noFill/>
        </p:spPr>
        <p:txBody>
          <a:bodyPr wrap="square" rtlCol="0">
            <a:spAutoFit/>
          </a:bodyPr>
          <a:lstStyle/>
          <a:p>
            <a:r>
              <a:rPr lang="en-CA" sz="2800" dirty="0" err="1"/>
              <a:t>Autocollants</a:t>
            </a:r>
            <a:r>
              <a:rPr lang="en-CA" sz="2800" dirty="0"/>
              <a:t> de </a:t>
            </a:r>
            <a:r>
              <a:rPr lang="en-CA" sz="2800" dirty="0" err="1"/>
              <a:t>réalisation</a:t>
            </a:r>
            <a:endParaRPr lang="en-CA" sz="2800" dirty="0"/>
          </a:p>
          <a:p>
            <a:r>
              <a:rPr lang="en-CA" sz="2800" dirty="0" err="1"/>
              <a:t>Jeannot</a:t>
            </a:r>
            <a:r>
              <a:rPr lang="en-CA" sz="2800" dirty="0"/>
              <a:t> Lapin</a:t>
            </a:r>
          </a:p>
          <a:p>
            <a:endParaRPr lang="en-CA" sz="2800" dirty="0"/>
          </a:p>
          <a:p>
            <a:endParaRPr lang="en-CA" sz="2800" dirty="0"/>
          </a:p>
          <a:p>
            <a:r>
              <a:rPr lang="en-CA" sz="2800" dirty="0"/>
              <a:t>Jackrabbit</a:t>
            </a:r>
          </a:p>
          <a:p>
            <a:endParaRPr lang="en-CA" sz="2800" dirty="0"/>
          </a:p>
          <a:p>
            <a:endParaRPr lang="en-CA" sz="2800" dirty="0"/>
          </a:p>
          <a:p>
            <a:endParaRPr lang="en-CA" sz="1600" dirty="0"/>
          </a:p>
          <a:p>
            <a:r>
              <a:rPr lang="en-CA" sz="2800" dirty="0" err="1"/>
              <a:t>Piste</a:t>
            </a:r>
            <a:endParaRPr lang="en-CA" sz="2800" dirty="0"/>
          </a:p>
          <a:p>
            <a:endParaRPr lang="en-CA" sz="2800" dirty="0"/>
          </a:p>
          <a:p>
            <a:endParaRPr lang="en-CA" sz="2800" dirty="0"/>
          </a:p>
          <a:p>
            <a:endParaRPr lang="en-CA" sz="2800" dirty="0"/>
          </a:p>
        </p:txBody>
      </p:sp>
      <p:pic>
        <p:nvPicPr>
          <p:cNvPr id="9" name="Picture 8">
            <a:extLst>
              <a:ext uri="{FF2B5EF4-FFF2-40B4-BE49-F238E27FC236}">
                <a16:creationId xmlns:a16="http://schemas.microsoft.com/office/drawing/2014/main" id="{22C1243D-DD58-46B8-B757-C225084DBB26}"/>
              </a:ext>
            </a:extLst>
          </p:cNvPr>
          <p:cNvPicPr>
            <a:picLocks noChangeAspect="1"/>
          </p:cNvPicPr>
          <p:nvPr>
            <p:custDataLst>
              <p:tags r:id="rId12"/>
            </p:custDataLst>
          </p:nvPr>
        </p:nvPicPr>
        <p:blipFill>
          <a:blip r:embed="rId30"/>
          <a:stretch>
            <a:fillRect/>
          </a:stretch>
        </p:blipFill>
        <p:spPr>
          <a:xfrm>
            <a:off x="8170622" y="5403270"/>
            <a:ext cx="1104815" cy="1104815"/>
          </a:xfrm>
          <a:prstGeom prst="rect">
            <a:avLst/>
          </a:prstGeom>
        </p:spPr>
      </p:pic>
      <p:pic>
        <p:nvPicPr>
          <p:cNvPr id="11" name="Picture 10">
            <a:extLst>
              <a:ext uri="{FF2B5EF4-FFF2-40B4-BE49-F238E27FC236}">
                <a16:creationId xmlns:a16="http://schemas.microsoft.com/office/drawing/2014/main" id="{0B575D86-9334-46BB-A795-70EF0D77DB17}"/>
              </a:ext>
            </a:extLst>
          </p:cNvPr>
          <p:cNvPicPr>
            <a:picLocks noChangeAspect="1"/>
          </p:cNvPicPr>
          <p:nvPr>
            <p:custDataLst>
              <p:tags r:id="rId13"/>
            </p:custDataLst>
          </p:nvPr>
        </p:nvPicPr>
        <p:blipFill>
          <a:blip r:embed="rId31"/>
          <a:stretch>
            <a:fillRect/>
          </a:stretch>
        </p:blipFill>
        <p:spPr>
          <a:xfrm>
            <a:off x="9198395" y="5383472"/>
            <a:ext cx="1104816" cy="1104816"/>
          </a:xfrm>
          <a:prstGeom prst="rect">
            <a:avLst/>
          </a:prstGeom>
        </p:spPr>
      </p:pic>
      <p:pic>
        <p:nvPicPr>
          <p:cNvPr id="13" name="Picture 12">
            <a:extLst>
              <a:ext uri="{FF2B5EF4-FFF2-40B4-BE49-F238E27FC236}">
                <a16:creationId xmlns:a16="http://schemas.microsoft.com/office/drawing/2014/main" id="{35039556-E461-4C0E-8103-464C3608BCFE}"/>
              </a:ext>
            </a:extLst>
          </p:cNvPr>
          <p:cNvPicPr>
            <a:picLocks noChangeAspect="1"/>
          </p:cNvPicPr>
          <p:nvPr>
            <p:custDataLst>
              <p:tags r:id="rId14"/>
            </p:custDataLst>
          </p:nvPr>
        </p:nvPicPr>
        <p:blipFill>
          <a:blip r:embed="rId32"/>
          <a:stretch>
            <a:fillRect/>
          </a:stretch>
        </p:blipFill>
        <p:spPr>
          <a:xfrm>
            <a:off x="10249357" y="5392736"/>
            <a:ext cx="1104815" cy="1104815"/>
          </a:xfrm>
          <a:prstGeom prst="rect">
            <a:avLst/>
          </a:prstGeom>
        </p:spPr>
      </p:pic>
      <p:pic>
        <p:nvPicPr>
          <p:cNvPr id="14" name="Picture 13">
            <a:extLst>
              <a:ext uri="{FF2B5EF4-FFF2-40B4-BE49-F238E27FC236}">
                <a16:creationId xmlns:a16="http://schemas.microsoft.com/office/drawing/2014/main" id="{E8B48C85-680C-406A-9FEF-1BDCBBA27CE9}"/>
              </a:ext>
            </a:extLst>
          </p:cNvPr>
          <p:cNvPicPr>
            <a:picLocks noChangeAspect="1"/>
          </p:cNvPicPr>
          <p:nvPr>
            <p:custDataLst>
              <p:tags r:id="rId15"/>
            </p:custDataLst>
          </p:nvPr>
        </p:nvPicPr>
        <p:blipFill>
          <a:blip r:embed="rId33"/>
          <a:stretch>
            <a:fillRect/>
          </a:stretch>
        </p:blipFill>
        <p:spPr>
          <a:xfrm>
            <a:off x="9514901" y="2463633"/>
            <a:ext cx="1060490" cy="1016956"/>
          </a:xfrm>
          <a:prstGeom prst="rect">
            <a:avLst/>
          </a:prstGeom>
        </p:spPr>
      </p:pic>
      <p:pic>
        <p:nvPicPr>
          <p:cNvPr id="15" name="Picture 14">
            <a:extLst>
              <a:ext uri="{FF2B5EF4-FFF2-40B4-BE49-F238E27FC236}">
                <a16:creationId xmlns:a16="http://schemas.microsoft.com/office/drawing/2014/main" id="{53F91F5D-B848-41DB-B1C5-BE8F5EC7605F}"/>
              </a:ext>
            </a:extLst>
          </p:cNvPr>
          <p:cNvPicPr>
            <a:picLocks noChangeAspect="1"/>
          </p:cNvPicPr>
          <p:nvPr>
            <p:custDataLst>
              <p:tags r:id="rId16"/>
            </p:custDataLst>
          </p:nvPr>
        </p:nvPicPr>
        <p:blipFill>
          <a:blip r:embed="rId34"/>
          <a:stretch>
            <a:fillRect/>
          </a:stretch>
        </p:blipFill>
        <p:spPr>
          <a:xfrm>
            <a:off x="8619891" y="2556168"/>
            <a:ext cx="850684" cy="825907"/>
          </a:xfrm>
          <a:prstGeom prst="rect">
            <a:avLst/>
          </a:prstGeom>
        </p:spPr>
      </p:pic>
      <p:pic>
        <p:nvPicPr>
          <p:cNvPr id="4" name="Picture 3">
            <a:extLst>
              <a:ext uri="{FF2B5EF4-FFF2-40B4-BE49-F238E27FC236}">
                <a16:creationId xmlns:a16="http://schemas.microsoft.com/office/drawing/2014/main" id="{244072D6-D343-49FD-AAE0-C273F80C266A}"/>
              </a:ext>
            </a:extLst>
          </p:cNvPr>
          <p:cNvPicPr>
            <a:picLocks noChangeAspect="1"/>
          </p:cNvPicPr>
          <p:nvPr>
            <p:custDataLst>
              <p:tags r:id="rId17"/>
            </p:custDataLst>
          </p:nvPr>
        </p:nvPicPr>
        <p:blipFill>
          <a:blip r:embed="rId35"/>
          <a:stretch>
            <a:fillRect/>
          </a:stretch>
        </p:blipFill>
        <p:spPr>
          <a:xfrm>
            <a:off x="9305440" y="3920563"/>
            <a:ext cx="890726" cy="890726"/>
          </a:xfrm>
          <a:prstGeom prst="rect">
            <a:avLst/>
          </a:prstGeom>
        </p:spPr>
      </p:pic>
      <p:pic>
        <p:nvPicPr>
          <p:cNvPr id="8" name="Picture 7">
            <a:extLst>
              <a:ext uri="{FF2B5EF4-FFF2-40B4-BE49-F238E27FC236}">
                <a16:creationId xmlns:a16="http://schemas.microsoft.com/office/drawing/2014/main" id="{8B8AD386-A962-47DD-A21D-6526AD300F8A}"/>
              </a:ext>
            </a:extLst>
          </p:cNvPr>
          <p:cNvPicPr>
            <a:picLocks noChangeAspect="1"/>
          </p:cNvPicPr>
          <p:nvPr>
            <p:custDataLst>
              <p:tags r:id="rId18"/>
            </p:custDataLst>
          </p:nvPr>
        </p:nvPicPr>
        <p:blipFill>
          <a:blip r:embed="rId36"/>
          <a:stretch>
            <a:fillRect/>
          </a:stretch>
        </p:blipFill>
        <p:spPr>
          <a:xfrm>
            <a:off x="10312542" y="3870246"/>
            <a:ext cx="978447" cy="939732"/>
          </a:xfrm>
          <a:prstGeom prst="rect">
            <a:avLst/>
          </a:prstGeom>
        </p:spPr>
      </p:pic>
      <p:pic>
        <p:nvPicPr>
          <p:cNvPr id="10" name="Picture 9">
            <a:extLst>
              <a:ext uri="{FF2B5EF4-FFF2-40B4-BE49-F238E27FC236}">
                <a16:creationId xmlns:a16="http://schemas.microsoft.com/office/drawing/2014/main" id="{D9FA0F05-CB26-4C0D-B8AD-208E54C10D29}"/>
              </a:ext>
            </a:extLst>
          </p:cNvPr>
          <p:cNvPicPr>
            <a:picLocks noChangeAspect="1"/>
          </p:cNvPicPr>
          <p:nvPr>
            <p:custDataLst>
              <p:tags r:id="rId19"/>
            </p:custDataLst>
          </p:nvPr>
        </p:nvPicPr>
        <p:blipFill>
          <a:blip r:embed="rId37"/>
          <a:stretch>
            <a:fillRect/>
          </a:stretch>
        </p:blipFill>
        <p:spPr>
          <a:xfrm>
            <a:off x="8260456" y="3920563"/>
            <a:ext cx="870689" cy="873224"/>
          </a:xfrm>
          <a:prstGeom prst="rect">
            <a:avLst/>
          </a:prstGeom>
        </p:spPr>
      </p:pic>
    </p:spTree>
    <p:custDataLst>
      <p:tags r:id="rId1"/>
    </p:custDataLst>
    <p:extLst>
      <p:ext uri="{BB962C8B-B14F-4D97-AF65-F5344CB8AC3E}">
        <p14:creationId xmlns:p14="http://schemas.microsoft.com/office/powerpoint/2010/main" val="170473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8368653" cy="868252"/>
          </a:xfrm>
        </p:spPr>
        <p:txBody>
          <a:bodyPr/>
          <a:lstStyle/>
          <a:p>
            <a:r>
              <a:rPr lang="en-US" dirty="0" err="1"/>
              <a:t>Ressources</a:t>
            </a:r>
            <a:r>
              <a:rPr lang="en-US" dirty="0"/>
              <a:t> pour les </a:t>
            </a:r>
            <a:r>
              <a:rPr lang="en-US" dirty="0" err="1"/>
              <a:t>responsables</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356911"/>
          </a:xfrm>
        </p:spPr>
        <p:txBody>
          <a:bodyPr>
            <a:normAutofit fontScale="92500" lnSpcReduction="20000"/>
          </a:bodyPr>
          <a:lstStyle/>
          <a:p>
            <a:r>
              <a:rPr lang="en-US" dirty="0">
                <a:hlinkClick r:id="rId6"/>
              </a:rPr>
              <a:t>Manuel de </a:t>
            </a:r>
            <a:r>
              <a:rPr lang="en-US" dirty="0" err="1">
                <a:hlinkClick r:id="rId6"/>
              </a:rPr>
              <a:t>responsable</a:t>
            </a:r>
            <a:r>
              <a:rPr lang="en-US" dirty="0"/>
              <a:t>;</a:t>
            </a:r>
          </a:p>
          <a:p>
            <a:pPr lvl="1"/>
            <a:r>
              <a:rPr lang="en-US" dirty="0"/>
              <a:t>Guide </a:t>
            </a:r>
            <a:r>
              <a:rPr lang="en-US" dirty="0" err="1"/>
              <a:t>d’étapes</a:t>
            </a:r>
            <a:r>
              <a:rPr lang="en-US" dirty="0"/>
              <a:t> pour la livraison du PAT, assure la </a:t>
            </a:r>
            <a:r>
              <a:rPr lang="en-US" dirty="0" err="1"/>
              <a:t>continuité</a:t>
            </a:r>
            <a:r>
              <a:rPr lang="en-US" dirty="0"/>
              <a:t> </a:t>
            </a:r>
          </a:p>
          <a:p>
            <a:r>
              <a:rPr lang="en-US" dirty="0"/>
              <a:t>La formation des </a:t>
            </a:r>
            <a:r>
              <a:rPr lang="en-US" dirty="0" err="1"/>
              <a:t>entraîneurs</a:t>
            </a:r>
            <a:r>
              <a:rPr lang="en-US" dirty="0"/>
              <a:t>;</a:t>
            </a:r>
          </a:p>
          <a:p>
            <a:pPr lvl="1"/>
            <a:r>
              <a:rPr lang="en-US" dirty="0" err="1"/>
              <a:t>Elles</a:t>
            </a:r>
            <a:r>
              <a:rPr lang="en-US" dirty="0"/>
              <a:t>/</a:t>
            </a:r>
            <a:r>
              <a:rPr lang="en-US" dirty="0" err="1"/>
              <a:t>ils</a:t>
            </a:r>
            <a:r>
              <a:rPr lang="en-US" dirty="0"/>
              <a:t> </a:t>
            </a:r>
            <a:r>
              <a:rPr lang="en-US" dirty="0" err="1"/>
              <a:t>connaissent</a:t>
            </a:r>
            <a:r>
              <a:rPr lang="en-US" dirty="0"/>
              <a:t> les </a:t>
            </a:r>
            <a:r>
              <a:rPr lang="en-US" dirty="0" err="1"/>
              <a:t>objectifs</a:t>
            </a:r>
            <a:r>
              <a:rPr lang="en-US" dirty="0"/>
              <a:t> de </a:t>
            </a:r>
            <a:r>
              <a:rPr lang="en-US" dirty="0" err="1"/>
              <a:t>leurs</a:t>
            </a:r>
            <a:r>
              <a:rPr lang="en-US" dirty="0"/>
              <a:t> </a:t>
            </a:r>
            <a:r>
              <a:rPr lang="en-US" dirty="0" err="1"/>
              <a:t>programmes</a:t>
            </a:r>
            <a:r>
              <a:rPr lang="en-US" dirty="0"/>
              <a:t> et les </a:t>
            </a:r>
            <a:r>
              <a:rPr lang="en-US" dirty="0" err="1"/>
              <a:t>ressources</a:t>
            </a:r>
            <a:r>
              <a:rPr lang="en-US" dirty="0"/>
              <a:t> </a:t>
            </a:r>
            <a:r>
              <a:rPr lang="en-US" dirty="0" err="1"/>
              <a:t>disponibles</a:t>
            </a:r>
            <a:endParaRPr lang="en-US" dirty="0"/>
          </a:p>
          <a:p>
            <a:pPr lvl="1"/>
            <a:r>
              <a:rPr lang="en-US" dirty="0"/>
              <a:t>Les </a:t>
            </a:r>
            <a:r>
              <a:rPr lang="en-US" dirty="0" err="1"/>
              <a:t>entraîneurs</a:t>
            </a:r>
            <a:r>
              <a:rPr lang="en-US" dirty="0"/>
              <a:t> </a:t>
            </a:r>
            <a:r>
              <a:rPr lang="en-US" dirty="0" err="1"/>
              <a:t>devraient</a:t>
            </a:r>
            <a:r>
              <a:rPr lang="en-US" dirty="0"/>
              <a:t> </a:t>
            </a:r>
            <a:r>
              <a:rPr lang="en-US" dirty="0" err="1"/>
              <a:t>être</a:t>
            </a:r>
            <a:r>
              <a:rPr lang="en-US" dirty="0"/>
              <a:t> </a:t>
            </a:r>
            <a:r>
              <a:rPr lang="en-US" dirty="0" err="1"/>
              <a:t>formés</a:t>
            </a:r>
            <a:r>
              <a:rPr lang="en-US" dirty="0"/>
              <a:t> au </a:t>
            </a:r>
            <a:r>
              <a:rPr lang="en-US" dirty="0" err="1"/>
              <a:t>niveau</a:t>
            </a:r>
            <a:r>
              <a:rPr lang="en-US" dirty="0"/>
              <a:t> </a:t>
            </a:r>
            <a:r>
              <a:rPr lang="en-US" dirty="0" err="1"/>
              <a:t>qu’elles</a:t>
            </a:r>
            <a:r>
              <a:rPr lang="en-US" dirty="0"/>
              <a:t>/</a:t>
            </a:r>
            <a:r>
              <a:rPr lang="en-US" dirty="0" err="1"/>
              <a:t>ils</a:t>
            </a:r>
            <a:r>
              <a:rPr lang="en-US" dirty="0"/>
              <a:t> </a:t>
            </a:r>
            <a:r>
              <a:rPr lang="en-US" dirty="0" err="1"/>
              <a:t>livrent</a:t>
            </a:r>
            <a:endParaRPr lang="en-US" dirty="0"/>
          </a:p>
          <a:p>
            <a:r>
              <a:rPr lang="en-US" dirty="0"/>
              <a:t>Les </a:t>
            </a:r>
            <a:r>
              <a:rPr lang="en-US" dirty="0" err="1"/>
              <a:t>matériaux</a:t>
            </a:r>
            <a:r>
              <a:rPr lang="en-US" dirty="0"/>
              <a:t> </a:t>
            </a:r>
            <a:r>
              <a:rPr lang="en-US" dirty="0" err="1"/>
              <a:t>ressources</a:t>
            </a:r>
            <a:r>
              <a:rPr lang="en-US" dirty="0"/>
              <a:t> des </a:t>
            </a:r>
            <a:r>
              <a:rPr lang="en-US" dirty="0" err="1"/>
              <a:t>entraîneurs</a:t>
            </a:r>
            <a:r>
              <a:rPr lang="en-US" dirty="0"/>
              <a:t>;</a:t>
            </a:r>
          </a:p>
          <a:p>
            <a:pPr lvl="1"/>
            <a:r>
              <a:rPr lang="en-US" dirty="0" err="1"/>
              <a:t>Tous</a:t>
            </a:r>
            <a:r>
              <a:rPr lang="en-US" dirty="0"/>
              <a:t> les </a:t>
            </a:r>
            <a:r>
              <a:rPr lang="en-US" dirty="0" err="1"/>
              <a:t>entraîneurs</a:t>
            </a:r>
            <a:r>
              <a:rPr lang="en-US" dirty="0"/>
              <a:t> </a:t>
            </a:r>
            <a:r>
              <a:rPr lang="en-US" dirty="0" err="1"/>
              <a:t>en</a:t>
            </a:r>
            <a:r>
              <a:rPr lang="en-US" dirty="0"/>
              <a:t> </a:t>
            </a:r>
            <a:r>
              <a:rPr lang="en-US" dirty="0" err="1"/>
              <a:t>reçoivent</a:t>
            </a:r>
            <a:r>
              <a:rPr lang="en-US" dirty="0"/>
              <a:t> </a:t>
            </a:r>
            <a:r>
              <a:rPr lang="en-US" dirty="0" err="1"/>
              <a:t>lors</a:t>
            </a:r>
            <a:r>
              <a:rPr lang="en-US" dirty="0"/>
              <a:t> de </a:t>
            </a:r>
            <a:r>
              <a:rPr lang="en-US" dirty="0" err="1"/>
              <a:t>leur</a:t>
            </a:r>
            <a:r>
              <a:rPr lang="en-US" dirty="0"/>
              <a:t> formation </a:t>
            </a:r>
            <a:r>
              <a:rPr lang="en-US" dirty="0" err="1"/>
              <a:t>en</a:t>
            </a:r>
            <a:r>
              <a:rPr lang="en-US" dirty="0"/>
              <a:t> format </a:t>
            </a:r>
            <a:r>
              <a:rPr lang="en-US" dirty="0" err="1"/>
              <a:t>électronique</a:t>
            </a:r>
            <a:endParaRPr lang="en-US" dirty="0"/>
          </a:p>
          <a:p>
            <a:r>
              <a:rPr lang="en-US" dirty="0" err="1"/>
              <a:t>Nordiq</a:t>
            </a:r>
            <a:r>
              <a:rPr lang="en-US" dirty="0"/>
              <a:t> Canada </a:t>
            </a:r>
            <a:r>
              <a:rPr lang="en-US" dirty="0" err="1">
                <a:hlinkClick r:id="rId7"/>
              </a:rPr>
              <a:t>Matrice</a:t>
            </a:r>
            <a:r>
              <a:rPr lang="en-US" dirty="0">
                <a:hlinkClick r:id="rId7"/>
              </a:rPr>
              <a:t> de </a:t>
            </a:r>
            <a:r>
              <a:rPr lang="en-US" dirty="0" err="1">
                <a:hlinkClick r:id="rId7"/>
              </a:rPr>
              <a:t>développement</a:t>
            </a:r>
            <a:r>
              <a:rPr lang="en-US" dirty="0">
                <a:hlinkClick r:id="rId7"/>
              </a:rPr>
              <a:t> de </a:t>
            </a:r>
            <a:r>
              <a:rPr lang="en-US" dirty="0" err="1">
                <a:hlinkClick r:id="rId7"/>
              </a:rPr>
              <a:t>l’athlète</a:t>
            </a:r>
            <a:r>
              <a:rPr lang="en-US" dirty="0"/>
              <a:t>;</a:t>
            </a:r>
          </a:p>
          <a:p>
            <a:r>
              <a:rPr lang="en-US" dirty="0" err="1"/>
              <a:t>Autre</a:t>
            </a:r>
            <a:endParaRPr lang="en-US" dirty="0"/>
          </a:p>
          <a:p>
            <a:pPr lvl="1"/>
            <a:r>
              <a:rPr lang="en-US" dirty="0"/>
              <a:t> 			33 </a:t>
            </a:r>
            <a:r>
              <a:rPr lang="en-US" dirty="0" err="1"/>
              <a:t>vidéos</a:t>
            </a:r>
            <a:r>
              <a:rPr lang="en-US" dirty="0"/>
              <a:t> de </a:t>
            </a:r>
            <a:r>
              <a:rPr lang="en-US" dirty="0" err="1"/>
              <a:t>jeux</a:t>
            </a:r>
            <a:r>
              <a:rPr lang="en-US" dirty="0"/>
              <a:t> </a:t>
            </a:r>
            <a:r>
              <a:rPr lang="en-US" dirty="0" err="1"/>
              <a:t>en</a:t>
            </a:r>
            <a:r>
              <a:rPr lang="en-US" dirty="0"/>
              <a:t> ski+</a:t>
            </a:r>
          </a:p>
        </p:txBody>
      </p:sp>
      <p:pic>
        <p:nvPicPr>
          <p:cNvPr id="4" name="Picture 3">
            <a:hlinkClick r:id="rId8"/>
            <a:extLst>
              <a:ext uri="{FF2B5EF4-FFF2-40B4-BE49-F238E27FC236}">
                <a16:creationId xmlns:a16="http://schemas.microsoft.com/office/drawing/2014/main" id="{2060B0FB-854B-46DC-894B-95B760157E46}"/>
              </a:ext>
            </a:extLst>
          </p:cNvPr>
          <p:cNvPicPr>
            <a:picLocks noChangeAspect="1"/>
          </p:cNvPicPr>
          <p:nvPr>
            <p:custDataLst>
              <p:tags r:id="rId4"/>
            </p:custDataLst>
          </p:nvPr>
        </p:nvPicPr>
        <p:blipFill>
          <a:blip r:embed="rId9"/>
          <a:stretch>
            <a:fillRect/>
          </a:stretch>
        </p:blipFill>
        <p:spPr>
          <a:xfrm>
            <a:off x="2052955" y="5406458"/>
            <a:ext cx="2031365" cy="591047"/>
          </a:xfrm>
          <a:prstGeom prst="rect">
            <a:avLst/>
          </a:prstGeom>
        </p:spPr>
      </p:pic>
    </p:spTree>
    <p:custDataLst>
      <p:tags r:id="rId1"/>
    </p:custDataLst>
    <p:extLst>
      <p:ext uri="{BB962C8B-B14F-4D97-AF65-F5344CB8AC3E}">
        <p14:creationId xmlns:p14="http://schemas.microsoft.com/office/powerpoint/2010/main" val="372776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custDataLst>
              <p:tags r:id="rId2"/>
            </p:custDataLst>
          </p:nvPr>
        </p:nvSpPr>
        <p:spPr>
          <a:xfrm>
            <a:off x="2633052" y="202983"/>
            <a:ext cx="10515600" cy="925143"/>
          </a:xfrm>
        </p:spPr>
        <p:txBody>
          <a:bodyPr/>
          <a:lstStyle/>
          <a:p>
            <a:r>
              <a:rPr lang="en-US" dirty="0" err="1"/>
              <a:t>L’utilisation</a:t>
            </a:r>
            <a:r>
              <a:rPr lang="en-US" dirty="0"/>
              <a:t> des </a:t>
            </a:r>
            <a:r>
              <a:rPr lang="en-US" dirty="0" err="1"/>
              <a:t>matériaux</a:t>
            </a:r>
            <a:endParaRPr lang="en-US" dirty="0"/>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custDataLst>
              <p:tags r:id="rId3"/>
            </p:custDataLst>
          </p:nvPr>
        </p:nvSpPr>
        <p:spPr>
          <a:xfrm>
            <a:off x="1114645" y="1490351"/>
            <a:ext cx="9967211" cy="4114800"/>
          </a:xfrm>
        </p:spPr>
        <p:txBody>
          <a:bodyPr>
            <a:normAutofit lnSpcReduction="10000"/>
          </a:bodyPr>
          <a:lstStyle/>
          <a:p>
            <a:r>
              <a:rPr lang="en-US" dirty="0"/>
              <a:t>Les </a:t>
            </a:r>
            <a:r>
              <a:rPr lang="en-US" dirty="0" err="1"/>
              <a:t>autocollants</a:t>
            </a:r>
            <a:r>
              <a:rPr lang="en-US" dirty="0"/>
              <a:t> </a:t>
            </a:r>
            <a:r>
              <a:rPr lang="en-US" dirty="0" err="1"/>
              <a:t>récompensés</a:t>
            </a:r>
            <a:r>
              <a:rPr lang="en-US" dirty="0"/>
              <a:t> </a:t>
            </a:r>
            <a:r>
              <a:rPr lang="en-US" dirty="0" err="1"/>
              <a:t>sont</a:t>
            </a:r>
            <a:r>
              <a:rPr lang="en-US" dirty="0"/>
              <a:t> </a:t>
            </a:r>
            <a:r>
              <a:rPr lang="en-US" dirty="0" err="1"/>
              <a:t>conçus</a:t>
            </a:r>
            <a:r>
              <a:rPr lang="en-US" dirty="0"/>
              <a:t> pour augmenter la motivation des </a:t>
            </a:r>
            <a:r>
              <a:rPr lang="en-US" dirty="0" err="1"/>
              <a:t>jeunes</a:t>
            </a:r>
            <a:r>
              <a:rPr lang="en-US" dirty="0"/>
              <a:t> </a:t>
            </a:r>
            <a:r>
              <a:rPr lang="en-US" dirty="0" err="1"/>
              <a:t>skieurs</a:t>
            </a:r>
            <a:r>
              <a:rPr lang="en-US" dirty="0"/>
              <a:t>, de </a:t>
            </a:r>
            <a:r>
              <a:rPr lang="en-US" dirty="0" err="1"/>
              <a:t>leur</a:t>
            </a:r>
            <a:r>
              <a:rPr lang="en-US" dirty="0"/>
              <a:t> aider à </a:t>
            </a:r>
            <a:r>
              <a:rPr lang="en-US" dirty="0" err="1"/>
              <a:t>établir</a:t>
            </a:r>
            <a:r>
              <a:rPr lang="en-US" dirty="0"/>
              <a:t> des </a:t>
            </a:r>
            <a:r>
              <a:rPr lang="en-US" dirty="0" err="1"/>
              <a:t>objectifs</a:t>
            </a:r>
            <a:r>
              <a:rPr lang="en-US" dirty="0"/>
              <a:t> et de </a:t>
            </a:r>
            <a:r>
              <a:rPr lang="en-US" dirty="0" err="1"/>
              <a:t>reconnaître</a:t>
            </a:r>
            <a:r>
              <a:rPr lang="en-US" dirty="0"/>
              <a:t> </a:t>
            </a:r>
            <a:r>
              <a:rPr lang="en-US" dirty="0" err="1"/>
              <a:t>leurs</a:t>
            </a:r>
            <a:r>
              <a:rPr lang="en-US" dirty="0"/>
              <a:t> </a:t>
            </a:r>
            <a:r>
              <a:rPr lang="en-US" dirty="0" err="1"/>
              <a:t>accomplissements</a:t>
            </a:r>
            <a:r>
              <a:rPr lang="en-US" dirty="0"/>
              <a:t>;</a:t>
            </a:r>
          </a:p>
          <a:p>
            <a:r>
              <a:rPr lang="en-US" dirty="0" err="1"/>
              <a:t>D’offrir</a:t>
            </a:r>
            <a:r>
              <a:rPr lang="en-US" dirty="0"/>
              <a:t> </a:t>
            </a:r>
            <a:r>
              <a:rPr lang="en-US" dirty="0" err="1"/>
              <a:t>une</a:t>
            </a:r>
            <a:r>
              <a:rPr lang="en-US" dirty="0"/>
              <a:t> </a:t>
            </a:r>
            <a:r>
              <a:rPr lang="en-US" dirty="0" err="1"/>
              <a:t>continuité</a:t>
            </a:r>
            <a:r>
              <a:rPr lang="en-US" dirty="0"/>
              <a:t> de </a:t>
            </a:r>
            <a:r>
              <a:rPr lang="en-US" dirty="0" err="1"/>
              <a:t>cheminement</a:t>
            </a:r>
            <a:r>
              <a:rPr lang="en-US" dirty="0"/>
              <a:t> </a:t>
            </a:r>
            <a:r>
              <a:rPr lang="en-US" dirty="0" err="1"/>
              <a:t>d’une</a:t>
            </a:r>
            <a:r>
              <a:rPr lang="en-US" dirty="0"/>
              <a:t> </a:t>
            </a:r>
            <a:r>
              <a:rPr lang="en-US" dirty="0" err="1"/>
              <a:t>année</a:t>
            </a:r>
            <a:r>
              <a:rPr lang="en-US" dirty="0"/>
              <a:t> à </a:t>
            </a:r>
            <a:r>
              <a:rPr lang="en-US" dirty="0" err="1"/>
              <a:t>l’autre</a:t>
            </a:r>
            <a:r>
              <a:rPr lang="en-US" dirty="0"/>
              <a:t>;</a:t>
            </a:r>
          </a:p>
          <a:p>
            <a:pPr lvl="1"/>
            <a:r>
              <a:rPr lang="en-US" dirty="0"/>
              <a:t>Les </a:t>
            </a:r>
            <a:r>
              <a:rPr lang="en-US" dirty="0" err="1"/>
              <a:t>skieurs</a:t>
            </a:r>
            <a:r>
              <a:rPr lang="en-US" dirty="0"/>
              <a:t> et </a:t>
            </a:r>
            <a:r>
              <a:rPr lang="en-US" dirty="0" err="1"/>
              <a:t>leurs</a:t>
            </a:r>
            <a:r>
              <a:rPr lang="en-US" dirty="0"/>
              <a:t> parents </a:t>
            </a:r>
            <a:r>
              <a:rPr lang="en-US" dirty="0" err="1"/>
              <a:t>deviennent</a:t>
            </a:r>
            <a:r>
              <a:rPr lang="en-US" dirty="0"/>
              <a:t> </a:t>
            </a:r>
            <a:r>
              <a:rPr lang="en-US" dirty="0" err="1"/>
              <a:t>partenaires</a:t>
            </a:r>
            <a:r>
              <a:rPr lang="en-US" dirty="0"/>
              <a:t> dans </a:t>
            </a:r>
            <a:r>
              <a:rPr lang="en-US" dirty="0" err="1"/>
              <a:t>leur</a:t>
            </a:r>
            <a:r>
              <a:rPr lang="en-US" dirty="0"/>
              <a:t> progression</a:t>
            </a:r>
          </a:p>
          <a:p>
            <a:pPr lvl="1"/>
            <a:r>
              <a:rPr lang="en-US" dirty="0"/>
              <a:t>Nous </a:t>
            </a:r>
            <a:r>
              <a:rPr lang="en-US" dirty="0" err="1"/>
              <a:t>sommes</a:t>
            </a:r>
            <a:r>
              <a:rPr lang="en-US" dirty="0"/>
              <a:t> </a:t>
            </a:r>
            <a:r>
              <a:rPr lang="en-US" dirty="0" err="1"/>
              <a:t>mieux</a:t>
            </a:r>
            <a:r>
              <a:rPr lang="en-US" dirty="0"/>
              <a:t> </a:t>
            </a:r>
            <a:r>
              <a:rPr lang="en-US" dirty="0" err="1"/>
              <a:t>capables</a:t>
            </a:r>
            <a:r>
              <a:rPr lang="en-US" dirty="0"/>
              <a:t> de </a:t>
            </a:r>
            <a:r>
              <a:rPr lang="en-US" dirty="0" err="1"/>
              <a:t>suivre</a:t>
            </a:r>
            <a:r>
              <a:rPr lang="en-US" dirty="0"/>
              <a:t> la progression et </a:t>
            </a:r>
            <a:r>
              <a:rPr lang="en-US" dirty="0" err="1"/>
              <a:t>d’évaluer</a:t>
            </a:r>
            <a:r>
              <a:rPr lang="en-US" dirty="0"/>
              <a:t> </a:t>
            </a:r>
            <a:r>
              <a:rPr lang="en-US" dirty="0" err="1"/>
              <a:t>l’efficacité</a:t>
            </a:r>
            <a:r>
              <a:rPr lang="en-US" dirty="0"/>
              <a:t> de </a:t>
            </a:r>
            <a:r>
              <a:rPr lang="en-US" dirty="0" err="1"/>
              <a:t>notre</a:t>
            </a:r>
            <a:r>
              <a:rPr lang="en-US" dirty="0"/>
              <a:t> livraison</a:t>
            </a:r>
          </a:p>
          <a:p>
            <a:r>
              <a:rPr lang="en-US" dirty="0"/>
              <a:t>On </a:t>
            </a:r>
            <a:r>
              <a:rPr lang="en-US" dirty="0" err="1"/>
              <a:t>assiste</a:t>
            </a:r>
            <a:r>
              <a:rPr lang="en-US" dirty="0"/>
              <a:t> aux </a:t>
            </a:r>
            <a:r>
              <a:rPr lang="en-US" dirty="0" err="1"/>
              <a:t>entraîneurs</a:t>
            </a:r>
            <a:r>
              <a:rPr lang="en-US" dirty="0"/>
              <a:t> </a:t>
            </a:r>
            <a:r>
              <a:rPr lang="en-US" dirty="0" err="1"/>
              <a:t>d’identifier</a:t>
            </a:r>
            <a:r>
              <a:rPr lang="en-US" dirty="0"/>
              <a:t>, de </a:t>
            </a:r>
            <a:r>
              <a:rPr lang="en-US" dirty="0" err="1"/>
              <a:t>planifier</a:t>
            </a:r>
            <a:r>
              <a:rPr lang="en-US" dirty="0"/>
              <a:t> et de </a:t>
            </a:r>
            <a:r>
              <a:rPr lang="en-US" dirty="0" err="1"/>
              <a:t>livrer</a:t>
            </a:r>
            <a:r>
              <a:rPr lang="en-US" dirty="0"/>
              <a:t> les </a:t>
            </a:r>
            <a:r>
              <a:rPr lang="en-US" dirty="0" err="1"/>
              <a:t>objectifs</a:t>
            </a:r>
            <a:r>
              <a:rPr lang="en-US" dirty="0"/>
              <a:t> du PAT</a:t>
            </a:r>
          </a:p>
          <a:p>
            <a:r>
              <a:rPr lang="en-US" dirty="0" err="1"/>
              <a:t>L’engagement</a:t>
            </a:r>
            <a:r>
              <a:rPr lang="en-US" dirty="0"/>
              <a:t> des parents</a:t>
            </a:r>
          </a:p>
          <a:p>
            <a:endParaRPr lang="en-US" dirty="0"/>
          </a:p>
          <a:p>
            <a:endParaRPr lang="en-US" dirty="0"/>
          </a:p>
        </p:txBody>
      </p:sp>
    </p:spTree>
    <p:custDataLst>
      <p:tags r:id="rId1"/>
    </p:custDataLst>
    <p:extLst>
      <p:ext uri="{BB962C8B-B14F-4D97-AF65-F5344CB8AC3E}">
        <p14:creationId xmlns:p14="http://schemas.microsoft.com/office/powerpoint/2010/main" val="359966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A18C8-E4F9-BE4E-AD57-F226E4D2294B}"/>
              </a:ext>
            </a:extLst>
          </p:cNvPr>
          <p:cNvSpPr>
            <a:spLocks noGrp="1"/>
          </p:cNvSpPr>
          <p:nvPr>
            <p:ph sz="half" idx="1"/>
            <p:custDataLst>
              <p:tags r:id="rId2"/>
            </p:custDataLst>
          </p:nvPr>
        </p:nvSpPr>
        <p:spPr>
          <a:xfrm>
            <a:off x="133012" y="1658130"/>
            <a:ext cx="11714481" cy="4378959"/>
          </a:xfrm>
        </p:spPr>
        <p:txBody>
          <a:bodyPr>
            <a:normAutofit fontScale="92500" lnSpcReduction="20000"/>
          </a:bodyPr>
          <a:lstStyle/>
          <a:p>
            <a:r>
              <a:rPr lang="en-US" dirty="0"/>
              <a:t>Les cahiers du </a:t>
            </a:r>
            <a:r>
              <a:rPr lang="en-US" dirty="0" err="1"/>
              <a:t>skieur</a:t>
            </a:r>
            <a:endParaRPr lang="en-US" dirty="0"/>
          </a:p>
          <a:p>
            <a:pPr lvl="1"/>
            <a:r>
              <a:rPr lang="en-US" dirty="0"/>
              <a:t>Les </a:t>
            </a:r>
            <a:r>
              <a:rPr lang="en-US" dirty="0" err="1"/>
              <a:t>skieurs</a:t>
            </a:r>
            <a:r>
              <a:rPr lang="en-US" dirty="0"/>
              <a:t> </a:t>
            </a:r>
            <a:r>
              <a:rPr lang="en-US" dirty="0" err="1"/>
              <a:t>en</a:t>
            </a:r>
            <a:r>
              <a:rPr lang="en-US" dirty="0"/>
              <a:t> </a:t>
            </a:r>
            <a:r>
              <a:rPr lang="en-US" dirty="0" err="1"/>
              <a:t>reçoivent</a:t>
            </a:r>
            <a:r>
              <a:rPr lang="en-US" dirty="0"/>
              <a:t> un cahier au début de </a:t>
            </a:r>
            <a:r>
              <a:rPr lang="en-US" dirty="0" err="1"/>
              <a:t>chaque</a:t>
            </a:r>
            <a:r>
              <a:rPr lang="en-US" dirty="0"/>
              <a:t> </a:t>
            </a:r>
            <a:r>
              <a:rPr lang="en-US" dirty="0" err="1"/>
              <a:t>étape</a:t>
            </a:r>
            <a:r>
              <a:rPr lang="en-US" dirty="0"/>
              <a:t> (</a:t>
            </a:r>
            <a:r>
              <a:rPr lang="en-US" dirty="0" err="1"/>
              <a:t>Jeannot</a:t>
            </a:r>
            <a:r>
              <a:rPr lang="en-US" dirty="0"/>
              <a:t> Lapin, Jackrabbit, </a:t>
            </a:r>
            <a:r>
              <a:rPr lang="en-US" dirty="0" err="1"/>
              <a:t>Piste</a:t>
            </a:r>
            <a:r>
              <a:rPr lang="en-US" dirty="0"/>
              <a:t>)</a:t>
            </a:r>
          </a:p>
          <a:p>
            <a:pPr lvl="1"/>
            <a:r>
              <a:rPr lang="en-US" dirty="0" err="1"/>
              <a:t>Elles</a:t>
            </a:r>
            <a:r>
              <a:rPr lang="en-US" dirty="0"/>
              <a:t>/</a:t>
            </a:r>
            <a:r>
              <a:rPr lang="en-US" dirty="0" err="1"/>
              <a:t>ils</a:t>
            </a:r>
            <a:r>
              <a:rPr lang="en-US" dirty="0"/>
              <a:t> </a:t>
            </a:r>
            <a:r>
              <a:rPr lang="en-US" dirty="0" err="1"/>
              <a:t>utilisent</a:t>
            </a:r>
            <a:r>
              <a:rPr lang="en-US" dirty="0"/>
              <a:t> le </a:t>
            </a:r>
            <a:r>
              <a:rPr lang="en-US" dirty="0" err="1"/>
              <a:t>même</a:t>
            </a:r>
            <a:r>
              <a:rPr lang="en-US" dirty="0"/>
              <a:t> cahier pour </a:t>
            </a:r>
            <a:r>
              <a:rPr lang="en-US" dirty="0" err="1"/>
              <a:t>chaque</a:t>
            </a:r>
            <a:r>
              <a:rPr lang="en-US" dirty="0"/>
              <a:t> </a:t>
            </a:r>
            <a:r>
              <a:rPr lang="en-US" dirty="0" err="1"/>
              <a:t>année</a:t>
            </a:r>
            <a:r>
              <a:rPr lang="en-US" dirty="0"/>
              <a:t> du </a:t>
            </a:r>
            <a:r>
              <a:rPr lang="en-US" dirty="0" err="1"/>
              <a:t>programme</a:t>
            </a:r>
            <a:endParaRPr lang="en-US" dirty="0"/>
          </a:p>
          <a:p>
            <a:r>
              <a:rPr lang="en-US" dirty="0"/>
              <a:t>Tuque et Buffs</a:t>
            </a:r>
          </a:p>
          <a:p>
            <a:pPr lvl="1"/>
            <a:r>
              <a:rPr lang="en-US" dirty="0" err="1"/>
              <a:t>Annuellement</a:t>
            </a:r>
            <a:endParaRPr lang="en-US" dirty="0"/>
          </a:p>
          <a:p>
            <a:r>
              <a:rPr lang="en-US" dirty="0" err="1"/>
              <a:t>Quelques</a:t>
            </a:r>
            <a:r>
              <a:rPr lang="en-US" dirty="0"/>
              <a:t> </a:t>
            </a:r>
            <a:r>
              <a:rPr lang="en-US" dirty="0" err="1"/>
              <a:t>meilleures</a:t>
            </a:r>
            <a:r>
              <a:rPr lang="en-US" dirty="0"/>
              <a:t> </a:t>
            </a:r>
            <a:r>
              <a:rPr lang="en-US" dirty="0" err="1"/>
              <a:t>pratiques</a:t>
            </a:r>
            <a:endParaRPr lang="en-US" dirty="0"/>
          </a:p>
          <a:p>
            <a:pPr lvl="1"/>
            <a:r>
              <a:rPr lang="en-US" dirty="0" err="1"/>
              <a:t>Jeannot</a:t>
            </a:r>
            <a:r>
              <a:rPr lang="en-US" dirty="0"/>
              <a:t> Lapin: </a:t>
            </a:r>
          </a:p>
          <a:p>
            <a:pPr lvl="2"/>
            <a:r>
              <a:rPr lang="en-US" dirty="0"/>
              <a:t>Les parents </a:t>
            </a:r>
            <a:r>
              <a:rPr lang="en-US" dirty="0" err="1"/>
              <a:t>lisent</a:t>
            </a:r>
            <a:r>
              <a:rPr lang="en-US" dirty="0"/>
              <a:t> le cahier avec </a:t>
            </a:r>
            <a:r>
              <a:rPr lang="en-US" dirty="0" err="1"/>
              <a:t>leurs</a:t>
            </a:r>
            <a:r>
              <a:rPr lang="en-US" dirty="0"/>
              <a:t> enfants</a:t>
            </a:r>
          </a:p>
          <a:p>
            <a:pPr lvl="2"/>
            <a:r>
              <a:rPr lang="en-US" dirty="0"/>
              <a:t>Le cahier </a:t>
            </a:r>
            <a:r>
              <a:rPr lang="en-US" dirty="0" err="1"/>
              <a:t>est</a:t>
            </a:r>
            <a:r>
              <a:rPr lang="en-US" dirty="0"/>
              <a:t> </a:t>
            </a:r>
            <a:r>
              <a:rPr lang="en-US" dirty="0" err="1"/>
              <a:t>utilise</a:t>
            </a:r>
            <a:r>
              <a:rPr lang="en-US" dirty="0"/>
              <a:t> pour </a:t>
            </a:r>
            <a:r>
              <a:rPr lang="en-US" dirty="0" err="1"/>
              <a:t>célébrer</a:t>
            </a:r>
            <a:r>
              <a:rPr lang="en-US" dirty="0"/>
              <a:t> les </a:t>
            </a:r>
            <a:r>
              <a:rPr lang="en-US" dirty="0" err="1"/>
              <a:t>accomplissements</a:t>
            </a:r>
            <a:endParaRPr lang="en-US" dirty="0"/>
          </a:p>
          <a:p>
            <a:pPr lvl="1"/>
            <a:r>
              <a:rPr lang="en-US" dirty="0"/>
              <a:t>Jackrabbit et </a:t>
            </a:r>
            <a:r>
              <a:rPr lang="en-US" dirty="0" err="1"/>
              <a:t>Piste</a:t>
            </a:r>
            <a:r>
              <a:rPr lang="en-US" dirty="0"/>
              <a:t>: </a:t>
            </a:r>
          </a:p>
          <a:p>
            <a:pPr lvl="2"/>
            <a:r>
              <a:rPr lang="en-US" dirty="0" err="1"/>
              <a:t>D’offrir</a:t>
            </a:r>
            <a:r>
              <a:rPr lang="en-US" dirty="0"/>
              <a:t> des </a:t>
            </a:r>
            <a:r>
              <a:rPr lang="en-US" dirty="0" err="1"/>
              <a:t>récompenses</a:t>
            </a:r>
            <a:r>
              <a:rPr lang="en-US" dirty="0"/>
              <a:t> à travers la </a:t>
            </a:r>
            <a:r>
              <a:rPr lang="en-US" dirty="0" err="1"/>
              <a:t>saison</a:t>
            </a:r>
            <a:r>
              <a:rPr lang="en-US" dirty="0"/>
              <a:t> </a:t>
            </a:r>
            <a:r>
              <a:rPr lang="en-US" dirty="0" err="1"/>
              <a:t>en</a:t>
            </a:r>
            <a:r>
              <a:rPr lang="en-US" dirty="0"/>
              <a:t> </a:t>
            </a:r>
            <a:r>
              <a:rPr lang="en-US" dirty="0" err="1"/>
              <a:t>ciblant</a:t>
            </a:r>
            <a:r>
              <a:rPr lang="en-US" dirty="0"/>
              <a:t> des moments </a:t>
            </a:r>
            <a:r>
              <a:rPr lang="en-US" dirty="0" err="1"/>
              <a:t>d’évaluation</a:t>
            </a:r>
            <a:r>
              <a:rPr lang="en-US" dirty="0"/>
              <a:t>/</a:t>
            </a:r>
            <a:r>
              <a:rPr lang="en-US" dirty="0" err="1"/>
              <a:t>défis</a:t>
            </a:r>
            <a:endParaRPr lang="en-US" dirty="0"/>
          </a:p>
          <a:p>
            <a:pPr lvl="2"/>
            <a:r>
              <a:rPr lang="en-US" dirty="0"/>
              <a:t>De </a:t>
            </a:r>
            <a:r>
              <a:rPr lang="en-US" dirty="0" err="1"/>
              <a:t>distribuer</a:t>
            </a:r>
            <a:r>
              <a:rPr lang="en-US" dirty="0"/>
              <a:t> les cahiers/</a:t>
            </a:r>
            <a:r>
              <a:rPr lang="en-US" dirty="0" err="1"/>
              <a:t>passeports</a:t>
            </a:r>
            <a:r>
              <a:rPr lang="en-US" dirty="0"/>
              <a:t> </a:t>
            </a:r>
            <a:r>
              <a:rPr lang="en-US" dirty="0" err="1"/>
              <a:t>en</a:t>
            </a:r>
            <a:r>
              <a:rPr lang="en-US" dirty="0"/>
              <a:t> début de </a:t>
            </a:r>
            <a:r>
              <a:rPr lang="en-US" dirty="0" err="1"/>
              <a:t>saison</a:t>
            </a:r>
            <a:r>
              <a:rPr lang="en-US" dirty="0"/>
              <a:t> </a:t>
            </a:r>
            <a:r>
              <a:rPr lang="en-US" dirty="0" err="1"/>
              <a:t>afin</a:t>
            </a:r>
            <a:r>
              <a:rPr lang="en-US" dirty="0"/>
              <a:t> de se </a:t>
            </a:r>
            <a:r>
              <a:rPr lang="en-US" dirty="0" err="1"/>
              <a:t>familiariser</a:t>
            </a:r>
            <a:r>
              <a:rPr lang="en-US" dirty="0"/>
              <a:t> avec les </a:t>
            </a:r>
            <a:r>
              <a:rPr lang="en-US" dirty="0" err="1"/>
              <a:t>objectifs</a:t>
            </a:r>
            <a:r>
              <a:rPr lang="en-US" dirty="0"/>
              <a:t> de la Sion et </a:t>
            </a:r>
            <a:r>
              <a:rPr lang="en-US" dirty="0" err="1"/>
              <a:t>d’établir</a:t>
            </a:r>
            <a:r>
              <a:rPr lang="en-US" dirty="0"/>
              <a:t> un </a:t>
            </a:r>
            <a:r>
              <a:rPr lang="en-US" dirty="0" err="1"/>
              <a:t>niveau</a:t>
            </a:r>
            <a:r>
              <a:rPr lang="en-US" dirty="0"/>
              <a:t> </a:t>
            </a:r>
            <a:r>
              <a:rPr lang="en-US" dirty="0" err="1"/>
              <a:t>d’anticipation</a:t>
            </a:r>
            <a:endParaRPr lang="en-US" dirty="0"/>
          </a:p>
          <a:p>
            <a:pPr lvl="2"/>
            <a:r>
              <a:rPr lang="en-US" dirty="0" err="1"/>
              <a:t>Gérer</a:t>
            </a:r>
            <a:r>
              <a:rPr lang="en-US" dirty="0"/>
              <a:t> les cahiers</a:t>
            </a:r>
          </a:p>
          <a:p>
            <a:pPr lvl="1"/>
            <a:endParaRPr lang="en-US"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398868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custDataLst>
              <p:tags r:id="rId2"/>
            </p:custDataLst>
          </p:nvPr>
        </p:nvSpPr>
        <p:spPr>
          <a:xfrm>
            <a:off x="2607887" y="255799"/>
            <a:ext cx="10515600" cy="925143"/>
          </a:xfrm>
        </p:spPr>
        <p:txBody>
          <a:bodyPr/>
          <a:lstStyle/>
          <a:p>
            <a:r>
              <a:rPr lang="en-US" dirty="0" err="1"/>
              <a:t>L’évaluation</a:t>
            </a:r>
            <a:r>
              <a:rPr lang="en-US" dirty="0"/>
              <a:t> des progressions</a:t>
            </a:r>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custDataLst>
              <p:tags r:id="rId3"/>
            </p:custDataLst>
          </p:nvPr>
        </p:nvSpPr>
        <p:spPr>
          <a:xfrm>
            <a:off x="172720" y="1583613"/>
            <a:ext cx="11805920" cy="4094895"/>
          </a:xfrm>
        </p:spPr>
        <p:txBody>
          <a:bodyPr>
            <a:normAutofit fontScale="92500" lnSpcReduction="10000"/>
          </a:bodyPr>
          <a:lstStyle/>
          <a:p>
            <a:r>
              <a:rPr lang="en-US" dirty="0"/>
              <a:t>Nous </a:t>
            </a:r>
            <a:r>
              <a:rPr lang="en-US" dirty="0" err="1"/>
              <a:t>voulons</a:t>
            </a:r>
            <a:r>
              <a:rPr lang="en-US" dirty="0"/>
              <a:t> assurer que les </a:t>
            </a:r>
            <a:r>
              <a:rPr lang="en-US" dirty="0" err="1"/>
              <a:t>skieurs</a:t>
            </a:r>
            <a:r>
              <a:rPr lang="en-US" dirty="0"/>
              <a:t> </a:t>
            </a:r>
            <a:r>
              <a:rPr lang="en-US" dirty="0" err="1"/>
              <a:t>progressent</a:t>
            </a:r>
            <a:r>
              <a:rPr lang="en-US" dirty="0"/>
              <a:t> </a:t>
            </a:r>
            <a:r>
              <a:rPr lang="en-US" dirty="0" err="1"/>
              <a:t>selon</a:t>
            </a:r>
            <a:r>
              <a:rPr lang="en-US" dirty="0"/>
              <a:t> les standards </a:t>
            </a:r>
            <a:r>
              <a:rPr lang="en-US" dirty="0" err="1"/>
              <a:t>établis</a:t>
            </a:r>
            <a:r>
              <a:rPr lang="en-US" dirty="0"/>
              <a:t> </a:t>
            </a:r>
            <a:r>
              <a:rPr lang="en-US" sz="2000" dirty="0"/>
              <a:t>(au minimum);</a:t>
            </a:r>
          </a:p>
          <a:p>
            <a:r>
              <a:rPr lang="en-US" dirty="0"/>
              <a:t>Les </a:t>
            </a:r>
            <a:r>
              <a:rPr lang="en-US" dirty="0" err="1"/>
              <a:t>canevas</a:t>
            </a:r>
            <a:r>
              <a:rPr lang="en-US" dirty="0"/>
              <a:t> </a:t>
            </a:r>
            <a:r>
              <a:rPr lang="en-US" dirty="0" err="1"/>
              <a:t>sont</a:t>
            </a:r>
            <a:r>
              <a:rPr lang="en-US" dirty="0"/>
              <a:t> </a:t>
            </a:r>
            <a:r>
              <a:rPr lang="en-US" dirty="0" err="1"/>
              <a:t>disponibles</a:t>
            </a:r>
            <a:r>
              <a:rPr lang="en-US" dirty="0"/>
              <a:t> dans le Manuel du </a:t>
            </a:r>
            <a:r>
              <a:rPr lang="en-US" dirty="0" err="1"/>
              <a:t>responsable</a:t>
            </a:r>
            <a:r>
              <a:rPr lang="en-US" dirty="0"/>
              <a:t> </a:t>
            </a:r>
            <a:r>
              <a:rPr lang="en-US" dirty="0" err="1"/>
              <a:t>ainsi</a:t>
            </a:r>
            <a:r>
              <a:rPr lang="en-US" dirty="0"/>
              <a:t> que dans les </a:t>
            </a:r>
            <a:r>
              <a:rPr lang="en-US" dirty="0" err="1"/>
              <a:t>Matériaux</a:t>
            </a:r>
            <a:r>
              <a:rPr lang="en-US" dirty="0"/>
              <a:t> </a:t>
            </a:r>
            <a:r>
              <a:rPr lang="en-US" dirty="0" err="1"/>
              <a:t>ressources</a:t>
            </a:r>
            <a:r>
              <a:rPr lang="en-US" dirty="0"/>
              <a:t> des </a:t>
            </a:r>
            <a:r>
              <a:rPr lang="en-US" dirty="0" err="1"/>
              <a:t>entraîneurs</a:t>
            </a:r>
            <a:endParaRPr lang="en-US" sz="1600" dirty="0"/>
          </a:p>
          <a:p>
            <a:r>
              <a:rPr lang="en-US" dirty="0"/>
              <a:t>Les </a:t>
            </a:r>
            <a:r>
              <a:rPr lang="en-US" dirty="0" err="1"/>
              <a:t>évaluations</a:t>
            </a:r>
            <a:r>
              <a:rPr lang="en-US" dirty="0"/>
              <a:t> </a:t>
            </a:r>
            <a:r>
              <a:rPr lang="en-US" dirty="0" err="1"/>
              <a:t>sont</a:t>
            </a:r>
            <a:r>
              <a:rPr lang="en-US" dirty="0"/>
              <a:t> </a:t>
            </a:r>
            <a:r>
              <a:rPr lang="en-US" dirty="0" err="1"/>
              <a:t>idéalement</a:t>
            </a:r>
            <a:r>
              <a:rPr lang="en-US" dirty="0"/>
              <a:t> </a:t>
            </a:r>
            <a:r>
              <a:rPr lang="en-US" dirty="0" err="1"/>
              <a:t>incluses</a:t>
            </a:r>
            <a:r>
              <a:rPr lang="en-US" dirty="0"/>
              <a:t> dans les </a:t>
            </a:r>
            <a:r>
              <a:rPr lang="en-US" dirty="0" err="1"/>
              <a:t>calendriers</a:t>
            </a:r>
            <a:r>
              <a:rPr lang="en-US" dirty="0"/>
              <a:t> </a:t>
            </a:r>
            <a:r>
              <a:rPr lang="en-US" dirty="0" err="1"/>
              <a:t>saisonniers</a:t>
            </a:r>
            <a:r>
              <a:rPr lang="en-US" dirty="0"/>
              <a:t>;</a:t>
            </a:r>
          </a:p>
          <a:p>
            <a:pPr lvl="1"/>
            <a:r>
              <a:rPr lang="en-US" dirty="0"/>
              <a:t>Le </a:t>
            </a:r>
            <a:r>
              <a:rPr lang="en-US" dirty="0" err="1"/>
              <a:t>processus</a:t>
            </a:r>
            <a:r>
              <a:rPr lang="en-US" dirty="0"/>
              <a:t> de </a:t>
            </a:r>
            <a:r>
              <a:rPr lang="en-US" dirty="0" err="1"/>
              <a:t>doit</a:t>
            </a:r>
            <a:r>
              <a:rPr lang="en-US" dirty="0"/>
              <a:t> pas </a:t>
            </a:r>
            <a:r>
              <a:rPr lang="en-US" dirty="0" err="1"/>
              <a:t>être</a:t>
            </a:r>
            <a:r>
              <a:rPr lang="en-US" dirty="0"/>
              <a:t> </a:t>
            </a:r>
            <a:r>
              <a:rPr lang="en-US" dirty="0" err="1"/>
              <a:t>nécessairement</a:t>
            </a:r>
            <a:r>
              <a:rPr lang="en-US" dirty="0"/>
              <a:t> </a:t>
            </a:r>
            <a:r>
              <a:rPr lang="en-US" dirty="0" err="1"/>
              <a:t>formelle</a:t>
            </a:r>
            <a:r>
              <a:rPr lang="en-US" dirty="0"/>
              <a:t> </a:t>
            </a:r>
            <a:r>
              <a:rPr lang="en-US" dirty="0" err="1"/>
              <a:t>ni</a:t>
            </a:r>
            <a:r>
              <a:rPr lang="en-US" dirty="0"/>
              <a:t> </a:t>
            </a:r>
            <a:r>
              <a:rPr lang="en-US" dirty="0" err="1"/>
              <a:t>imposant</a:t>
            </a:r>
            <a:endParaRPr lang="en-US" dirty="0"/>
          </a:p>
          <a:p>
            <a:r>
              <a:rPr lang="en-US" dirty="0"/>
              <a:t>Nous </a:t>
            </a:r>
            <a:r>
              <a:rPr lang="en-US" dirty="0" err="1"/>
              <a:t>voulons</a:t>
            </a:r>
            <a:r>
              <a:rPr lang="en-US" dirty="0"/>
              <a:t> </a:t>
            </a:r>
            <a:r>
              <a:rPr lang="en-US" dirty="0" err="1"/>
              <a:t>entretenir</a:t>
            </a:r>
            <a:r>
              <a:rPr lang="en-US" dirty="0"/>
              <a:t> un </a:t>
            </a:r>
            <a:r>
              <a:rPr lang="en-US" dirty="0" err="1"/>
              <a:t>suivi</a:t>
            </a:r>
            <a:r>
              <a:rPr lang="en-US" dirty="0"/>
              <a:t> de progressions;</a:t>
            </a:r>
          </a:p>
          <a:p>
            <a:pPr lvl="1"/>
            <a:r>
              <a:rPr lang="en-US" dirty="0"/>
              <a:t>graduating from one level to the next</a:t>
            </a:r>
          </a:p>
          <a:p>
            <a:r>
              <a:rPr lang="en-US" dirty="0"/>
              <a:t>Il </a:t>
            </a:r>
            <a:r>
              <a:rPr lang="en-US" dirty="0" err="1"/>
              <a:t>faut</a:t>
            </a:r>
            <a:r>
              <a:rPr lang="en-US" dirty="0"/>
              <a:t> </a:t>
            </a:r>
            <a:r>
              <a:rPr lang="en-US" dirty="0" err="1"/>
              <a:t>rendre</a:t>
            </a:r>
            <a:r>
              <a:rPr lang="en-US" dirty="0"/>
              <a:t> les </a:t>
            </a:r>
            <a:r>
              <a:rPr lang="en-US" dirty="0" err="1"/>
              <a:t>récompenses</a:t>
            </a:r>
            <a:r>
              <a:rPr lang="en-US" dirty="0"/>
              <a:t> et </a:t>
            </a:r>
            <a:r>
              <a:rPr lang="en-US" dirty="0" err="1"/>
              <a:t>reconnaissances</a:t>
            </a:r>
            <a:r>
              <a:rPr lang="en-US" dirty="0"/>
              <a:t> </a:t>
            </a:r>
            <a:r>
              <a:rPr lang="en-US" dirty="0" err="1"/>
              <a:t>valides</a:t>
            </a:r>
            <a:r>
              <a:rPr lang="en-US" dirty="0"/>
              <a:t> aux </a:t>
            </a:r>
            <a:r>
              <a:rPr lang="en-US" dirty="0" err="1"/>
              <a:t>skieurs</a:t>
            </a:r>
            <a:endParaRPr lang="en-US" dirty="0"/>
          </a:p>
          <a:p>
            <a:pPr lvl="1"/>
            <a:r>
              <a:rPr lang="en-US" dirty="0" err="1"/>
              <a:t>Trouvez</a:t>
            </a:r>
            <a:r>
              <a:rPr lang="en-US" dirty="0"/>
              <a:t> des </a:t>
            </a:r>
            <a:r>
              <a:rPr lang="en-US" dirty="0" err="1"/>
              <a:t>moyens</a:t>
            </a:r>
            <a:r>
              <a:rPr lang="en-US" dirty="0"/>
              <a:t> à les </a:t>
            </a:r>
            <a:r>
              <a:rPr lang="en-US" dirty="0" err="1"/>
              <a:t>intégrer</a:t>
            </a:r>
            <a:r>
              <a:rPr lang="en-US" dirty="0"/>
              <a:t> au </a:t>
            </a:r>
            <a:r>
              <a:rPr lang="en-US" dirty="0" err="1"/>
              <a:t>programme</a:t>
            </a:r>
            <a:endParaRPr lang="en-US" dirty="0"/>
          </a:p>
          <a:p>
            <a:pPr lvl="1"/>
            <a:r>
              <a:rPr lang="en-US" dirty="0"/>
              <a:t>Ne </a:t>
            </a:r>
            <a:r>
              <a:rPr lang="en-US" dirty="0" err="1"/>
              <a:t>vous</a:t>
            </a:r>
            <a:r>
              <a:rPr lang="en-US" dirty="0"/>
              <a:t> </a:t>
            </a:r>
            <a:r>
              <a:rPr lang="en-US" dirty="0" err="1"/>
              <a:t>fiez</a:t>
            </a:r>
            <a:r>
              <a:rPr lang="en-US" dirty="0"/>
              <a:t> pas aux </a:t>
            </a:r>
            <a:r>
              <a:rPr lang="en-US" dirty="0" err="1"/>
              <a:t>jeunes</a:t>
            </a:r>
            <a:r>
              <a:rPr lang="en-US" dirty="0"/>
              <a:t>/parents dans la gestion</a:t>
            </a:r>
          </a:p>
        </p:txBody>
      </p:sp>
    </p:spTree>
    <p:custDataLst>
      <p:tags r:id="rId1"/>
    </p:custDataLst>
    <p:extLst>
      <p:ext uri="{BB962C8B-B14F-4D97-AF65-F5344CB8AC3E}">
        <p14:creationId xmlns:p14="http://schemas.microsoft.com/office/powerpoint/2010/main" val="39729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custDataLst>
              <p:tags r:id="rId2"/>
            </p:custDataLst>
          </p:nvPr>
        </p:nvSpPr>
        <p:spPr>
          <a:xfrm>
            <a:off x="2599497" y="213143"/>
            <a:ext cx="10515600" cy="925143"/>
          </a:xfrm>
        </p:spPr>
        <p:txBody>
          <a:bodyPr/>
          <a:lstStyle/>
          <a:p>
            <a:r>
              <a:rPr lang="en-US" dirty="0"/>
              <a:t>À </a:t>
            </a:r>
            <a:r>
              <a:rPr lang="en-US" dirty="0" err="1"/>
              <a:t>propos</a:t>
            </a:r>
            <a:r>
              <a:rPr lang="en-US" dirty="0"/>
              <a:t> du </a:t>
            </a:r>
            <a:r>
              <a:rPr lang="en-US" dirty="0" err="1"/>
              <a:t>programme</a:t>
            </a:r>
            <a:r>
              <a:rPr lang="en-US" dirty="0"/>
              <a:t> </a:t>
            </a:r>
            <a:r>
              <a:rPr lang="en-US" dirty="0" err="1"/>
              <a:t>Piste</a:t>
            </a:r>
            <a:endParaRPr lang="en-US" dirty="0"/>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custDataLst>
              <p:tags r:id="rId3"/>
            </p:custDataLst>
          </p:nvPr>
        </p:nvSpPr>
        <p:spPr>
          <a:xfrm>
            <a:off x="259779" y="1534482"/>
            <a:ext cx="11490960" cy="3789035"/>
          </a:xfrm>
        </p:spPr>
        <p:txBody>
          <a:bodyPr>
            <a:normAutofit fontScale="92500" lnSpcReduction="20000"/>
          </a:bodyPr>
          <a:lstStyle/>
          <a:p>
            <a:r>
              <a:rPr lang="en-US" dirty="0"/>
              <a:t>Beaucoup de clubs </a:t>
            </a:r>
            <a:r>
              <a:rPr lang="en-US" dirty="0" err="1"/>
              <a:t>divisent</a:t>
            </a:r>
            <a:r>
              <a:rPr lang="en-US" dirty="0"/>
              <a:t> les </a:t>
            </a:r>
            <a:r>
              <a:rPr lang="en-US" dirty="0" err="1"/>
              <a:t>cheminements</a:t>
            </a:r>
            <a:r>
              <a:rPr lang="en-US" dirty="0"/>
              <a:t> de </a:t>
            </a:r>
            <a:r>
              <a:rPr lang="en-US" dirty="0" err="1"/>
              <a:t>développement</a:t>
            </a:r>
            <a:r>
              <a:rPr lang="en-US" dirty="0"/>
              <a:t> entre </a:t>
            </a:r>
            <a:r>
              <a:rPr lang="en-US" dirty="0" err="1"/>
              <a:t>récréatif</a:t>
            </a:r>
            <a:r>
              <a:rPr lang="en-US" dirty="0"/>
              <a:t> et </a:t>
            </a:r>
            <a:r>
              <a:rPr lang="en-US" dirty="0" err="1"/>
              <a:t>compétitif</a:t>
            </a:r>
            <a:r>
              <a:rPr lang="en-US" dirty="0"/>
              <a:t> à </a:t>
            </a:r>
            <a:r>
              <a:rPr lang="en-US" dirty="0" err="1"/>
              <a:t>ce</a:t>
            </a:r>
            <a:r>
              <a:rPr lang="en-US" dirty="0"/>
              <a:t> </a:t>
            </a:r>
            <a:r>
              <a:rPr lang="en-US" dirty="0" err="1"/>
              <a:t>stade</a:t>
            </a:r>
            <a:r>
              <a:rPr lang="en-US" dirty="0"/>
              <a:t>;</a:t>
            </a:r>
          </a:p>
          <a:p>
            <a:pPr lvl="1"/>
            <a:r>
              <a:rPr lang="en-US" dirty="0" err="1"/>
              <a:t>C’est</a:t>
            </a:r>
            <a:r>
              <a:rPr lang="en-US" dirty="0"/>
              <a:t> trop top dans le </a:t>
            </a:r>
            <a:r>
              <a:rPr lang="en-US" dirty="0" err="1"/>
              <a:t>développement</a:t>
            </a:r>
            <a:r>
              <a:rPr lang="en-US" dirty="0"/>
              <a:t> (</a:t>
            </a:r>
            <a:r>
              <a:rPr lang="en-US" dirty="0" err="1"/>
              <a:t>selon</a:t>
            </a:r>
            <a:r>
              <a:rPr lang="en-US" dirty="0"/>
              <a:t> le plan DLT)</a:t>
            </a:r>
          </a:p>
          <a:p>
            <a:pPr lvl="1"/>
            <a:r>
              <a:rPr lang="en-US" dirty="0"/>
              <a:t>La </a:t>
            </a:r>
            <a:r>
              <a:rPr lang="en-US" dirty="0" err="1"/>
              <a:t>décision</a:t>
            </a:r>
            <a:r>
              <a:rPr lang="en-US" dirty="0"/>
              <a:t> se </a:t>
            </a:r>
            <a:r>
              <a:rPr lang="en-US" dirty="0" err="1"/>
              <a:t>prend</a:t>
            </a:r>
            <a:r>
              <a:rPr lang="en-US" dirty="0"/>
              <a:t> au prochain </a:t>
            </a:r>
            <a:r>
              <a:rPr lang="en-US" dirty="0" err="1"/>
              <a:t>stade</a:t>
            </a:r>
            <a:r>
              <a:rPr lang="en-US" dirty="0"/>
              <a:t> (</a:t>
            </a:r>
            <a:r>
              <a:rPr lang="en-US" dirty="0" err="1"/>
              <a:t>soit</a:t>
            </a:r>
            <a:r>
              <a:rPr lang="en-US" dirty="0"/>
              <a:t> </a:t>
            </a:r>
            <a:r>
              <a:rPr lang="en-US" dirty="0" err="1"/>
              <a:t>SàS</a:t>
            </a:r>
            <a:r>
              <a:rPr lang="en-US" dirty="0"/>
              <a:t>)</a:t>
            </a:r>
          </a:p>
          <a:p>
            <a:pPr marL="457200" lvl="1" indent="0">
              <a:buNone/>
            </a:pPr>
            <a:endParaRPr lang="en-US" dirty="0"/>
          </a:p>
          <a:p>
            <a:r>
              <a:rPr lang="en-US" dirty="0"/>
              <a:t> </a:t>
            </a:r>
            <a:r>
              <a:rPr lang="en-US" dirty="0" err="1"/>
              <a:t>C’est</a:t>
            </a:r>
            <a:r>
              <a:rPr lang="en-US" dirty="0"/>
              <a:t> un </a:t>
            </a:r>
            <a:r>
              <a:rPr lang="en-US" dirty="0" err="1"/>
              <a:t>programme</a:t>
            </a:r>
            <a:r>
              <a:rPr lang="en-US" dirty="0"/>
              <a:t> de trois </a:t>
            </a:r>
            <a:r>
              <a:rPr lang="en-US" dirty="0" err="1"/>
              <a:t>ans</a:t>
            </a:r>
            <a:r>
              <a:rPr lang="en-US" dirty="0"/>
              <a:t> qui </a:t>
            </a:r>
            <a:r>
              <a:rPr lang="en-US" dirty="0" err="1"/>
              <a:t>ciblent</a:t>
            </a:r>
            <a:r>
              <a:rPr lang="en-US" dirty="0"/>
              <a:t> des acquisitions </a:t>
            </a:r>
            <a:r>
              <a:rPr lang="en-US" dirty="0" err="1"/>
              <a:t>importantes</a:t>
            </a:r>
            <a:r>
              <a:rPr lang="en-US" dirty="0"/>
              <a:t> </a:t>
            </a:r>
          </a:p>
          <a:p>
            <a:pPr lvl="1"/>
            <a:r>
              <a:rPr lang="en-US" dirty="0" err="1"/>
              <a:t>D’offrir</a:t>
            </a:r>
            <a:r>
              <a:rPr lang="en-US" dirty="0"/>
              <a:t> </a:t>
            </a:r>
            <a:r>
              <a:rPr lang="en-US" dirty="0" err="1"/>
              <a:t>une</a:t>
            </a:r>
            <a:r>
              <a:rPr lang="en-US" dirty="0"/>
              <a:t> large </a:t>
            </a:r>
            <a:r>
              <a:rPr lang="en-US" dirty="0" err="1"/>
              <a:t>gamme</a:t>
            </a:r>
            <a:r>
              <a:rPr lang="en-US" dirty="0"/>
              <a:t> </a:t>
            </a:r>
            <a:r>
              <a:rPr lang="en-US" dirty="0" err="1"/>
              <a:t>d’expériences</a:t>
            </a:r>
            <a:r>
              <a:rPr lang="en-US" dirty="0"/>
              <a:t> </a:t>
            </a:r>
            <a:r>
              <a:rPr lang="en-US" dirty="0" err="1"/>
              <a:t>variées</a:t>
            </a:r>
            <a:r>
              <a:rPr lang="en-US" dirty="0"/>
              <a:t> aux </a:t>
            </a:r>
            <a:r>
              <a:rPr lang="en-US" dirty="0" err="1"/>
              <a:t>jeunes</a:t>
            </a:r>
            <a:r>
              <a:rPr lang="en-US" dirty="0"/>
              <a:t> </a:t>
            </a:r>
            <a:r>
              <a:rPr lang="en-US" dirty="0" err="1"/>
              <a:t>skieurs</a:t>
            </a:r>
            <a:r>
              <a:rPr lang="en-US" dirty="0"/>
              <a:t> </a:t>
            </a:r>
            <a:r>
              <a:rPr lang="en-US" dirty="0" err="1"/>
              <a:t>afin</a:t>
            </a:r>
            <a:r>
              <a:rPr lang="en-US" dirty="0"/>
              <a:t> de </a:t>
            </a:r>
            <a:r>
              <a:rPr lang="en-US" dirty="0" err="1"/>
              <a:t>leur</a:t>
            </a:r>
            <a:r>
              <a:rPr lang="en-US" dirty="0"/>
              <a:t> exposer aux </a:t>
            </a:r>
            <a:r>
              <a:rPr lang="en-US" dirty="0" err="1"/>
              <a:t>diverses</a:t>
            </a:r>
            <a:r>
              <a:rPr lang="en-US" dirty="0"/>
              <a:t> </a:t>
            </a:r>
            <a:r>
              <a:rPr lang="en-US" dirty="0" err="1"/>
              <a:t>opportunités</a:t>
            </a:r>
            <a:r>
              <a:rPr lang="en-US" dirty="0"/>
              <a:t> </a:t>
            </a:r>
            <a:r>
              <a:rPr lang="en-US" dirty="0" err="1"/>
              <a:t>offertes</a:t>
            </a:r>
            <a:r>
              <a:rPr lang="en-US" dirty="0"/>
              <a:t> par le ski et le sport</a:t>
            </a:r>
          </a:p>
          <a:p>
            <a:pPr lvl="1"/>
            <a:r>
              <a:rPr lang="en-US" dirty="0" err="1"/>
              <a:t>D’offrir</a:t>
            </a:r>
            <a:r>
              <a:rPr lang="en-US" dirty="0"/>
              <a:t> </a:t>
            </a:r>
            <a:r>
              <a:rPr lang="en-US" dirty="0" err="1"/>
              <a:t>une</a:t>
            </a:r>
            <a:r>
              <a:rPr lang="en-US" dirty="0"/>
              <a:t> base technique </a:t>
            </a:r>
            <a:r>
              <a:rPr lang="en-US" dirty="0" err="1"/>
              <a:t>solide</a:t>
            </a:r>
            <a:r>
              <a:rPr lang="en-US" dirty="0"/>
              <a:t> pour un </a:t>
            </a:r>
            <a:r>
              <a:rPr lang="en-US" dirty="0" err="1"/>
              <a:t>développement</a:t>
            </a:r>
            <a:r>
              <a:rPr lang="en-US" dirty="0"/>
              <a:t> </a:t>
            </a:r>
            <a:r>
              <a:rPr lang="en-US" dirty="0" err="1"/>
              <a:t>continu</a:t>
            </a:r>
            <a:r>
              <a:rPr lang="en-US" dirty="0"/>
              <a:t> à travers </a:t>
            </a:r>
            <a:r>
              <a:rPr lang="en-US" dirty="0" err="1"/>
              <a:t>d’une</a:t>
            </a:r>
            <a:r>
              <a:rPr lang="en-US" dirty="0"/>
              <a:t> vie active </a:t>
            </a:r>
            <a:r>
              <a:rPr lang="en-US" dirty="0" err="1"/>
              <a:t>en</a:t>
            </a:r>
            <a:r>
              <a:rPr lang="en-US" dirty="0"/>
              <a:t> ski</a:t>
            </a:r>
          </a:p>
          <a:p>
            <a:pPr lvl="1"/>
            <a:r>
              <a:rPr lang="en-US" dirty="0"/>
              <a:t>De </a:t>
            </a:r>
            <a:r>
              <a:rPr lang="en-US" dirty="0" err="1"/>
              <a:t>présenter</a:t>
            </a:r>
            <a:r>
              <a:rPr lang="en-US" dirty="0"/>
              <a:t>/</a:t>
            </a:r>
            <a:r>
              <a:rPr lang="en-US" dirty="0" err="1"/>
              <a:t>introduire</a:t>
            </a:r>
            <a:r>
              <a:rPr lang="en-US" dirty="0"/>
              <a:t> la </a:t>
            </a:r>
            <a:r>
              <a:rPr lang="en-US" dirty="0" err="1"/>
              <a:t>compétition</a:t>
            </a:r>
            <a:r>
              <a:rPr lang="en-US" dirty="0"/>
              <a:t> de manière non </a:t>
            </a:r>
            <a:r>
              <a:rPr lang="en-US" dirty="0" err="1"/>
              <a:t>imposante</a:t>
            </a:r>
            <a:r>
              <a:rPr lang="en-US" dirty="0"/>
              <a:t> </a:t>
            </a:r>
          </a:p>
          <a:p>
            <a:pPr lvl="1"/>
            <a:r>
              <a:rPr lang="en-US" dirty="0" err="1"/>
              <a:t>D’offrir</a:t>
            </a:r>
            <a:r>
              <a:rPr lang="en-US" dirty="0"/>
              <a:t> </a:t>
            </a:r>
            <a:r>
              <a:rPr lang="en-US" dirty="0" err="1"/>
              <a:t>une</a:t>
            </a:r>
            <a:r>
              <a:rPr lang="en-US" dirty="0"/>
              <a:t> </a:t>
            </a:r>
            <a:r>
              <a:rPr lang="en-US" dirty="0" err="1"/>
              <a:t>approche</a:t>
            </a:r>
            <a:r>
              <a:rPr lang="en-US" dirty="0"/>
              <a:t> </a:t>
            </a:r>
            <a:r>
              <a:rPr lang="en-US" dirty="0" err="1"/>
              <a:t>athlétique</a:t>
            </a:r>
            <a:r>
              <a:rPr lang="en-US" dirty="0"/>
              <a:t> </a:t>
            </a:r>
            <a:r>
              <a:rPr lang="en-US" dirty="0" err="1"/>
              <a:t>saine</a:t>
            </a:r>
            <a:r>
              <a:rPr lang="en-US" dirty="0"/>
              <a:t> qui </a:t>
            </a:r>
            <a:r>
              <a:rPr lang="en-US" dirty="0" err="1"/>
              <a:t>mène</a:t>
            </a:r>
            <a:r>
              <a:rPr lang="en-US" dirty="0"/>
              <a:t> à des habitudes </a:t>
            </a:r>
            <a:r>
              <a:rPr lang="en-US" dirty="0" err="1"/>
              <a:t>sportives</a:t>
            </a:r>
            <a:endParaRPr lang="en-US" dirty="0"/>
          </a:p>
          <a:p>
            <a:pPr lvl="1"/>
            <a:endParaRPr lang="en-US" dirty="0"/>
          </a:p>
        </p:txBody>
      </p:sp>
      <p:sp>
        <p:nvSpPr>
          <p:cNvPr id="4" name="TextBox 3">
            <a:extLst>
              <a:ext uri="{FF2B5EF4-FFF2-40B4-BE49-F238E27FC236}">
                <a16:creationId xmlns:a16="http://schemas.microsoft.com/office/drawing/2014/main" id="{4A5CCCE4-B0E5-4710-8BB2-AD5E9AD3AB53}"/>
              </a:ext>
            </a:extLst>
          </p:cNvPr>
          <p:cNvSpPr txBox="1"/>
          <p:nvPr>
            <p:custDataLst>
              <p:tags r:id="rId4"/>
            </p:custDataLst>
          </p:nvPr>
        </p:nvSpPr>
        <p:spPr>
          <a:xfrm>
            <a:off x="259779" y="5315128"/>
            <a:ext cx="10872132" cy="892552"/>
          </a:xfrm>
          <a:prstGeom prst="rect">
            <a:avLst/>
          </a:prstGeom>
          <a:noFill/>
        </p:spPr>
        <p:txBody>
          <a:bodyPr wrap="square" rtlCol="0">
            <a:spAutoFit/>
          </a:bodyPr>
          <a:lstStyle/>
          <a:p>
            <a:pPr marL="342900" indent="-342900">
              <a:buFont typeface="Arial" panose="020B0604020202020204" pitchFamily="34" charset="0"/>
              <a:buChar char="•"/>
            </a:pPr>
            <a:r>
              <a:rPr lang="fr-CA" sz="2600" dirty="0"/>
              <a:t>Si c’est bien livré, le programme piste offre un cheminement vers l’entraînement plus spécifique soit en compétition, aventure, entraîneur, etc.</a:t>
            </a:r>
            <a:endParaRPr lang="en-US" sz="2600" dirty="0"/>
          </a:p>
        </p:txBody>
      </p:sp>
    </p:spTree>
    <p:custDataLst>
      <p:tags r:id="rId1"/>
    </p:custDataLst>
    <p:extLst>
      <p:ext uri="{BB962C8B-B14F-4D97-AF65-F5344CB8AC3E}">
        <p14:creationId xmlns:p14="http://schemas.microsoft.com/office/powerpoint/2010/main" val="46344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9222020" cy="868252"/>
          </a:xfrm>
        </p:spPr>
        <p:txBody>
          <a:bodyPr>
            <a:normAutofit/>
          </a:bodyPr>
          <a:lstStyle/>
          <a:p>
            <a:r>
              <a:rPr lang="en-US" dirty="0"/>
              <a:t>Les </a:t>
            </a:r>
            <a:r>
              <a:rPr lang="en-US" dirty="0" err="1"/>
              <a:t>défis</a:t>
            </a:r>
            <a:r>
              <a:rPr lang="en-US" dirty="0"/>
              <a:t> </a:t>
            </a:r>
            <a:r>
              <a:rPr lang="en-US" dirty="0" err="1"/>
              <a:t>vécus</a:t>
            </a:r>
            <a:r>
              <a:rPr lang="en-US" dirty="0"/>
              <a:t> </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513840"/>
            <a:ext cx="9674071" cy="5090160"/>
          </a:xfrm>
        </p:spPr>
        <p:txBody>
          <a:bodyPr>
            <a:normAutofit fontScale="85000" lnSpcReduction="20000"/>
          </a:bodyPr>
          <a:lstStyle/>
          <a:p>
            <a:r>
              <a:rPr lang="en-US" dirty="0"/>
              <a:t>Il y </a:t>
            </a:r>
            <a:r>
              <a:rPr lang="en-US" dirty="0" err="1"/>
              <a:t>existe</a:t>
            </a:r>
            <a:r>
              <a:rPr lang="en-US" dirty="0"/>
              <a:t> </a:t>
            </a:r>
            <a:r>
              <a:rPr lang="en-US" dirty="0" err="1"/>
              <a:t>une</a:t>
            </a:r>
            <a:r>
              <a:rPr lang="en-US" dirty="0"/>
              <a:t> </a:t>
            </a:r>
            <a:r>
              <a:rPr lang="en-US" dirty="0" err="1"/>
              <a:t>grande</a:t>
            </a:r>
            <a:r>
              <a:rPr lang="en-US" dirty="0"/>
              <a:t> rotation </a:t>
            </a:r>
            <a:r>
              <a:rPr lang="en-US" dirty="0" err="1"/>
              <a:t>parmi</a:t>
            </a:r>
            <a:r>
              <a:rPr lang="en-US" dirty="0"/>
              <a:t> les </a:t>
            </a:r>
            <a:r>
              <a:rPr lang="en-US" dirty="0" err="1"/>
              <a:t>personnes-ressources</a:t>
            </a:r>
            <a:r>
              <a:rPr lang="en-US" dirty="0"/>
              <a:t> </a:t>
            </a:r>
            <a:r>
              <a:rPr lang="en-US" dirty="0" err="1"/>
              <a:t>d’une</a:t>
            </a:r>
            <a:r>
              <a:rPr lang="en-US" dirty="0"/>
              <a:t> </a:t>
            </a:r>
            <a:r>
              <a:rPr lang="en-US" dirty="0" err="1"/>
              <a:t>année</a:t>
            </a:r>
            <a:r>
              <a:rPr lang="en-US" dirty="0"/>
              <a:t> à </a:t>
            </a:r>
            <a:r>
              <a:rPr lang="en-US" dirty="0" err="1"/>
              <a:t>l’autre</a:t>
            </a:r>
            <a:r>
              <a:rPr lang="en-US" dirty="0"/>
              <a:t>;</a:t>
            </a:r>
          </a:p>
          <a:p>
            <a:pPr lvl="1"/>
            <a:r>
              <a:rPr lang="en-US" dirty="0" err="1"/>
              <a:t>C’est</a:t>
            </a:r>
            <a:r>
              <a:rPr lang="en-US" dirty="0"/>
              <a:t> difficile </a:t>
            </a:r>
            <a:r>
              <a:rPr lang="en-US" dirty="0" err="1"/>
              <a:t>d’assurer</a:t>
            </a:r>
            <a:r>
              <a:rPr lang="en-US" dirty="0"/>
              <a:t> </a:t>
            </a:r>
            <a:r>
              <a:rPr lang="en-US" dirty="0" err="1"/>
              <a:t>une</a:t>
            </a:r>
            <a:r>
              <a:rPr lang="en-US" dirty="0"/>
              <a:t> </a:t>
            </a:r>
            <a:r>
              <a:rPr lang="en-US" dirty="0" err="1"/>
              <a:t>continuité</a:t>
            </a:r>
            <a:r>
              <a:rPr lang="en-US" dirty="0"/>
              <a:t> </a:t>
            </a:r>
            <a:r>
              <a:rPr lang="en-US" dirty="0" err="1"/>
              <a:t>en</a:t>
            </a:r>
            <a:r>
              <a:rPr lang="en-US" dirty="0"/>
              <a:t> </a:t>
            </a:r>
            <a:r>
              <a:rPr lang="en-US" dirty="0" err="1"/>
              <a:t>programmation</a:t>
            </a:r>
            <a:endParaRPr lang="en-US" dirty="0"/>
          </a:p>
          <a:p>
            <a:r>
              <a:rPr lang="en-US" dirty="0"/>
              <a:t>Des habitudes bien </a:t>
            </a:r>
            <a:r>
              <a:rPr lang="en-US" dirty="0" err="1"/>
              <a:t>établies</a:t>
            </a:r>
            <a:r>
              <a:rPr lang="en-US" dirty="0"/>
              <a:t>;</a:t>
            </a:r>
          </a:p>
          <a:p>
            <a:pPr lvl="1"/>
            <a:r>
              <a:rPr lang="en-US" dirty="0"/>
              <a:t>“Nous </a:t>
            </a:r>
            <a:r>
              <a:rPr lang="en-US" dirty="0" err="1"/>
              <a:t>l’avons</a:t>
            </a:r>
            <a:r>
              <a:rPr lang="en-US" dirty="0"/>
              <a:t> </a:t>
            </a:r>
            <a:r>
              <a:rPr lang="en-US" dirty="0" err="1"/>
              <a:t>toujours</a:t>
            </a:r>
            <a:r>
              <a:rPr lang="en-US" dirty="0"/>
              <a:t> fait </a:t>
            </a:r>
            <a:r>
              <a:rPr lang="en-US" dirty="0" err="1"/>
              <a:t>comme</a:t>
            </a:r>
            <a:r>
              <a:rPr lang="en-US" dirty="0"/>
              <a:t> </a:t>
            </a:r>
            <a:r>
              <a:rPr lang="en-US" dirty="0" err="1"/>
              <a:t>ça</a:t>
            </a:r>
            <a:r>
              <a:rPr lang="en-US" dirty="0"/>
              <a:t>.”</a:t>
            </a:r>
          </a:p>
          <a:p>
            <a:r>
              <a:rPr lang="en-US" dirty="0"/>
              <a:t>Nous </a:t>
            </a:r>
            <a:r>
              <a:rPr lang="en-US" dirty="0" err="1"/>
              <a:t>sommes</a:t>
            </a:r>
            <a:r>
              <a:rPr lang="en-US" dirty="0"/>
              <a:t> </a:t>
            </a:r>
            <a:r>
              <a:rPr lang="en-US" dirty="0" err="1"/>
              <a:t>en</a:t>
            </a:r>
            <a:r>
              <a:rPr lang="en-US" dirty="0"/>
              <a:t> </a:t>
            </a:r>
            <a:r>
              <a:rPr lang="en-US" dirty="0" err="1"/>
              <a:t>compétition</a:t>
            </a:r>
            <a:r>
              <a:rPr lang="en-US" dirty="0"/>
              <a:t> avec </a:t>
            </a:r>
            <a:r>
              <a:rPr lang="en-US" dirty="0" err="1"/>
              <a:t>d’autres</a:t>
            </a:r>
            <a:r>
              <a:rPr lang="en-US" dirty="0"/>
              <a:t> </a:t>
            </a:r>
            <a:r>
              <a:rPr lang="en-US" dirty="0" err="1"/>
              <a:t>activités</a:t>
            </a:r>
            <a:r>
              <a:rPr lang="en-US" dirty="0"/>
              <a:t>;</a:t>
            </a:r>
          </a:p>
          <a:p>
            <a:r>
              <a:rPr lang="en-US" dirty="0"/>
              <a:t>Nous </a:t>
            </a:r>
            <a:r>
              <a:rPr lang="en-US" dirty="0" err="1"/>
              <a:t>devons</a:t>
            </a:r>
            <a:r>
              <a:rPr lang="en-US" dirty="0"/>
              <a:t> </a:t>
            </a:r>
            <a:r>
              <a:rPr lang="en-US" dirty="0" err="1"/>
              <a:t>convaincre</a:t>
            </a:r>
            <a:r>
              <a:rPr lang="en-US" dirty="0"/>
              <a:t> au CA </a:t>
            </a:r>
            <a:r>
              <a:rPr lang="en-US" dirty="0" err="1"/>
              <a:t>d’adopter</a:t>
            </a:r>
            <a:r>
              <a:rPr lang="en-US" dirty="0"/>
              <a:t> des </a:t>
            </a:r>
            <a:r>
              <a:rPr lang="en-US" dirty="0" err="1"/>
              <a:t>changements</a:t>
            </a:r>
            <a:r>
              <a:rPr lang="en-US" dirty="0"/>
              <a:t>;</a:t>
            </a:r>
          </a:p>
          <a:p>
            <a:pPr lvl="1"/>
            <a:r>
              <a:rPr lang="en-US" dirty="0"/>
              <a:t>Qui </a:t>
            </a:r>
            <a:r>
              <a:rPr lang="en-US" dirty="0" err="1"/>
              <a:t>prend</a:t>
            </a:r>
            <a:r>
              <a:rPr lang="en-US" dirty="0"/>
              <a:t> les </a:t>
            </a:r>
            <a:r>
              <a:rPr lang="en-US" dirty="0" err="1"/>
              <a:t>décisions</a:t>
            </a:r>
            <a:r>
              <a:rPr lang="en-US" dirty="0"/>
              <a:t> chez </a:t>
            </a:r>
            <a:r>
              <a:rPr lang="en-US" dirty="0" err="1"/>
              <a:t>vous</a:t>
            </a:r>
            <a:r>
              <a:rPr lang="en-US" dirty="0"/>
              <a:t>?</a:t>
            </a:r>
          </a:p>
          <a:p>
            <a:pPr lvl="1"/>
            <a:r>
              <a:rPr lang="en-US" dirty="0"/>
              <a:t>Les </a:t>
            </a:r>
            <a:r>
              <a:rPr lang="en-US" dirty="0" err="1"/>
              <a:t>entraîneurs</a:t>
            </a:r>
            <a:r>
              <a:rPr lang="en-US" dirty="0"/>
              <a:t> </a:t>
            </a:r>
            <a:r>
              <a:rPr lang="en-US" dirty="0" err="1"/>
              <a:t>sont</a:t>
            </a:r>
            <a:r>
              <a:rPr lang="en-US" dirty="0"/>
              <a:t> </a:t>
            </a:r>
            <a:r>
              <a:rPr lang="en-US" dirty="0" err="1"/>
              <a:t>informés</a:t>
            </a:r>
            <a:r>
              <a:rPr lang="en-US" dirty="0"/>
              <a:t> de </a:t>
            </a:r>
            <a:r>
              <a:rPr lang="en-US" dirty="0" err="1"/>
              <a:t>l’idéale</a:t>
            </a:r>
            <a:r>
              <a:rPr lang="en-US" dirty="0"/>
              <a:t> </a:t>
            </a:r>
            <a:r>
              <a:rPr lang="en-US" dirty="0" err="1"/>
              <a:t>lors</a:t>
            </a:r>
            <a:r>
              <a:rPr lang="en-US" dirty="0"/>
              <a:t> des formations, </a:t>
            </a:r>
            <a:r>
              <a:rPr lang="en-US" dirty="0" err="1"/>
              <a:t>mais</a:t>
            </a:r>
            <a:r>
              <a:rPr lang="en-US" dirty="0"/>
              <a:t> </a:t>
            </a:r>
            <a:r>
              <a:rPr lang="en-US" dirty="0" err="1"/>
              <a:t>doivent</a:t>
            </a:r>
            <a:r>
              <a:rPr lang="en-US" dirty="0"/>
              <a:t> se plier à la </a:t>
            </a:r>
            <a:r>
              <a:rPr lang="en-US" dirty="0" err="1"/>
              <a:t>programmation</a:t>
            </a:r>
            <a:r>
              <a:rPr lang="en-US" dirty="0"/>
              <a:t> </a:t>
            </a:r>
            <a:r>
              <a:rPr lang="en-US" dirty="0" err="1"/>
              <a:t>existante</a:t>
            </a:r>
            <a:endParaRPr lang="en-US" dirty="0"/>
          </a:p>
          <a:p>
            <a:r>
              <a:rPr lang="en-US" dirty="0"/>
              <a:t>Les parents ne </a:t>
            </a:r>
            <a:r>
              <a:rPr lang="en-US" dirty="0" err="1"/>
              <a:t>sont</a:t>
            </a:r>
            <a:r>
              <a:rPr lang="en-US" dirty="0"/>
              <a:t> </a:t>
            </a:r>
            <a:r>
              <a:rPr lang="en-US" dirty="0" err="1"/>
              <a:t>disponibles</a:t>
            </a:r>
            <a:r>
              <a:rPr lang="en-US" dirty="0"/>
              <a:t> que les fins de </a:t>
            </a:r>
            <a:r>
              <a:rPr lang="en-US" dirty="0" err="1"/>
              <a:t>semaine</a:t>
            </a:r>
            <a:r>
              <a:rPr lang="en-US" dirty="0"/>
              <a:t>;</a:t>
            </a:r>
          </a:p>
          <a:p>
            <a:pPr lvl="1"/>
            <a:r>
              <a:rPr lang="en-US" dirty="0"/>
              <a:t>La </a:t>
            </a:r>
            <a:r>
              <a:rPr lang="en-US" dirty="0" err="1"/>
              <a:t>ville</a:t>
            </a:r>
            <a:r>
              <a:rPr lang="en-US" dirty="0"/>
              <a:t> et la </a:t>
            </a:r>
            <a:r>
              <a:rPr lang="en-US" dirty="0" err="1"/>
              <a:t>campagne</a:t>
            </a:r>
            <a:endParaRPr lang="en-US" dirty="0"/>
          </a:p>
          <a:p>
            <a:pPr lvl="1"/>
            <a:r>
              <a:rPr lang="en-US" dirty="0"/>
              <a:t>Est-</a:t>
            </a:r>
            <a:r>
              <a:rPr lang="en-US" dirty="0" err="1"/>
              <a:t>ce</a:t>
            </a:r>
            <a:r>
              <a:rPr lang="en-US" dirty="0"/>
              <a:t> possible de combiner des </a:t>
            </a:r>
            <a:r>
              <a:rPr lang="en-US" dirty="0" err="1"/>
              <a:t>programmes</a:t>
            </a:r>
            <a:r>
              <a:rPr lang="en-US" dirty="0"/>
              <a:t>?</a:t>
            </a:r>
          </a:p>
          <a:p>
            <a:r>
              <a:rPr lang="en-US" dirty="0"/>
              <a:t>La </a:t>
            </a:r>
            <a:r>
              <a:rPr lang="en-US" dirty="0" err="1"/>
              <a:t>disponibilité</a:t>
            </a:r>
            <a:r>
              <a:rPr lang="en-US" dirty="0"/>
              <a:t> des </a:t>
            </a:r>
            <a:r>
              <a:rPr lang="en-US" dirty="0" err="1"/>
              <a:t>entraîneurs</a:t>
            </a:r>
            <a:endParaRPr lang="en-US" dirty="0"/>
          </a:p>
          <a:p>
            <a:pPr lvl="1"/>
            <a:r>
              <a:rPr lang="en-US" dirty="0"/>
              <a:t>La </a:t>
            </a:r>
            <a:r>
              <a:rPr lang="en-US" dirty="0" err="1"/>
              <a:t>professionnalisation</a:t>
            </a:r>
            <a:r>
              <a:rPr lang="en-US" dirty="0"/>
              <a:t> de </a:t>
            </a:r>
            <a:r>
              <a:rPr lang="en-US" dirty="0" err="1"/>
              <a:t>l’entraînement</a:t>
            </a:r>
            <a:endParaRPr lang="en-US" dirty="0"/>
          </a:p>
          <a:p>
            <a:pPr lvl="1"/>
            <a:r>
              <a:rPr lang="en-US" dirty="0" err="1"/>
              <a:t>Recruter</a:t>
            </a:r>
            <a:r>
              <a:rPr lang="en-US" dirty="0"/>
              <a:t> les </a:t>
            </a:r>
            <a:r>
              <a:rPr lang="en-US" dirty="0" err="1"/>
              <a:t>jeunes</a:t>
            </a:r>
            <a:r>
              <a:rPr lang="en-US" dirty="0"/>
              <a:t> </a:t>
            </a:r>
            <a:r>
              <a:rPr lang="en-US" dirty="0" err="1"/>
              <a:t>skieurs</a:t>
            </a:r>
            <a:r>
              <a:rPr lang="en-US" dirty="0"/>
              <a:t> </a:t>
            </a:r>
            <a:r>
              <a:rPr lang="en-US" dirty="0" err="1"/>
              <a:t>en</a:t>
            </a:r>
            <a:r>
              <a:rPr lang="en-US" dirty="0"/>
              <a:t> </a:t>
            </a:r>
            <a:r>
              <a:rPr lang="en-US" dirty="0" err="1"/>
              <a:t>adoptant</a:t>
            </a:r>
            <a:r>
              <a:rPr lang="en-US" dirty="0"/>
              <a:t> un </a:t>
            </a:r>
            <a:r>
              <a:rPr lang="en-US" dirty="0" err="1"/>
              <a:t>modèle</a:t>
            </a:r>
            <a:r>
              <a:rPr lang="en-US" dirty="0"/>
              <a:t> </a:t>
            </a:r>
            <a:r>
              <a:rPr lang="en-US" dirty="0" err="1"/>
              <a:t>payant</a:t>
            </a:r>
            <a:r>
              <a:rPr lang="en-US" dirty="0"/>
              <a:t>?</a:t>
            </a:r>
          </a:p>
        </p:txBody>
      </p:sp>
    </p:spTree>
    <p:custDataLst>
      <p:tags r:id="rId1"/>
    </p:custDataLst>
    <p:extLst>
      <p:ext uri="{BB962C8B-B14F-4D97-AF65-F5344CB8AC3E}">
        <p14:creationId xmlns:p14="http://schemas.microsoft.com/office/powerpoint/2010/main" val="249968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48DA-BC1C-4028-885B-57308C98000B}"/>
              </a:ext>
            </a:extLst>
          </p:cNvPr>
          <p:cNvSpPr>
            <a:spLocks noGrp="1"/>
          </p:cNvSpPr>
          <p:nvPr>
            <p:ph type="title"/>
            <p:custDataLst>
              <p:tags r:id="rId2"/>
            </p:custDataLst>
          </p:nvPr>
        </p:nvSpPr>
        <p:spPr>
          <a:xfrm>
            <a:off x="2580118" y="143716"/>
            <a:ext cx="10515600" cy="868252"/>
          </a:xfrm>
        </p:spPr>
        <p:txBody>
          <a:bodyPr/>
          <a:lstStyle/>
          <a:p>
            <a:r>
              <a:rPr lang="en-CA" dirty="0"/>
              <a:t>Nos </a:t>
            </a:r>
            <a:r>
              <a:rPr lang="en-CA" dirty="0" err="1"/>
              <a:t>réalités</a:t>
            </a:r>
            <a:r>
              <a:rPr lang="en-CA" dirty="0"/>
              <a:t> </a:t>
            </a:r>
            <a:r>
              <a:rPr lang="en-CA" dirty="0" err="1"/>
              <a:t>individuelles</a:t>
            </a:r>
            <a:endParaRPr lang="en-CA" dirty="0"/>
          </a:p>
        </p:txBody>
      </p:sp>
      <p:sp>
        <p:nvSpPr>
          <p:cNvPr id="3" name="Content Placeholder 2">
            <a:extLst>
              <a:ext uri="{FF2B5EF4-FFF2-40B4-BE49-F238E27FC236}">
                <a16:creationId xmlns:a16="http://schemas.microsoft.com/office/drawing/2014/main" id="{8F6C0D27-DF1C-4A73-A739-0EDF15D4031A}"/>
              </a:ext>
            </a:extLst>
          </p:cNvPr>
          <p:cNvSpPr>
            <a:spLocks noGrp="1"/>
          </p:cNvSpPr>
          <p:nvPr>
            <p:ph idx="1"/>
            <p:custDataLst>
              <p:tags r:id="rId3"/>
            </p:custDataLst>
          </p:nvPr>
        </p:nvSpPr>
        <p:spPr>
          <a:xfrm>
            <a:off x="1128823" y="1474482"/>
            <a:ext cx="10515600" cy="4132906"/>
          </a:xfrm>
        </p:spPr>
        <p:txBody>
          <a:bodyPr>
            <a:normAutofit fontScale="77500" lnSpcReduction="20000"/>
          </a:bodyPr>
          <a:lstStyle/>
          <a:p>
            <a:r>
              <a:rPr lang="en-CA" dirty="0" err="1"/>
              <a:t>Chaque</a:t>
            </a:r>
            <a:r>
              <a:rPr lang="en-CA" dirty="0"/>
              <a:t> club </a:t>
            </a:r>
            <a:r>
              <a:rPr lang="en-CA" dirty="0" err="1"/>
              <a:t>doit</a:t>
            </a:r>
            <a:r>
              <a:rPr lang="en-CA" dirty="0"/>
              <a:t> </a:t>
            </a:r>
            <a:r>
              <a:rPr lang="en-CA" dirty="0" err="1"/>
              <a:t>s’adapter</a:t>
            </a:r>
            <a:r>
              <a:rPr lang="en-CA" dirty="0"/>
              <a:t> à </a:t>
            </a:r>
            <a:r>
              <a:rPr lang="en-CA" dirty="0" err="1"/>
              <a:t>leurs</a:t>
            </a:r>
            <a:r>
              <a:rPr lang="en-CA" dirty="0"/>
              <a:t> </a:t>
            </a:r>
            <a:r>
              <a:rPr lang="en-CA" dirty="0" err="1"/>
              <a:t>désirs</a:t>
            </a:r>
            <a:r>
              <a:rPr lang="en-CA" dirty="0"/>
              <a:t>, </a:t>
            </a:r>
            <a:r>
              <a:rPr lang="en-CA" dirty="0" err="1"/>
              <a:t>valeurs</a:t>
            </a:r>
            <a:r>
              <a:rPr lang="en-CA" dirty="0"/>
              <a:t>, </a:t>
            </a:r>
            <a:r>
              <a:rPr lang="en-CA" dirty="0" err="1"/>
              <a:t>géographie</a:t>
            </a:r>
            <a:r>
              <a:rPr lang="en-CA" dirty="0"/>
              <a:t>, </a:t>
            </a:r>
            <a:r>
              <a:rPr lang="en-CA" dirty="0" err="1"/>
              <a:t>capacités</a:t>
            </a:r>
            <a:r>
              <a:rPr lang="en-CA" dirty="0"/>
              <a:t>, etc.</a:t>
            </a:r>
          </a:p>
          <a:p>
            <a:r>
              <a:rPr lang="en-CA" dirty="0"/>
              <a:t>Notre </a:t>
            </a:r>
            <a:r>
              <a:rPr lang="en-CA" dirty="0" err="1"/>
              <a:t>objectif</a:t>
            </a:r>
            <a:r>
              <a:rPr lang="en-CA" dirty="0"/>
              <a:t> </a:t>
            </a:r>
            <a:r>
              <a:rPr lang="en-CA" dirty="0" err="1"/>
              <a:t>est</a:t>
            </a:r>
            <a:r>
              <a:rPr lang="en-CA" dirty="0"/>
              <a:t> </a:t>
            </a:r>
            <a:r>
              <a:rPr lang="en-CA" dirty="0" err="1"/>
              <a:t>d’aider</a:t>
            </a:r>
            <a:r>
              <a:rPr lang="en-CA" dirty="0"/>
              <a:t> à augmenter la </a:t>
            </a:r>
            <a:r>
              <a:rPr lang="en-CA" dirty="0" err="1"/>
              <a:t>qualité</a:t>
            </a:r>
            <a:r>
              <a:rPr lang="en-CA" dirty="0"/>
              <a:t> de la livraison des programmes </a:t>
            </a:r>
            <a:r>
              <a:rPr lang="en-CA" dirty="0" err="1"/>
              <a:t>afin</a:t>
            </a:r>
            <a:r>
              <a:rPr lang="en-CA" dirty="0"/>
              <a:t> de:</a:t>
            </a:r>
          </a:p>
          <a:p>
            <a:pPr lvl="1"/>
            <a:r>
              <a:rPr lang="en-CA" dirty="0" err="1"/>
              <a:t>Promouvoir</a:t>
            </a:r>
            <a:r>
              <a:rPr lang="en-CA" dirty="0"/>
              <a:t> </a:t>
            </a:r>
            <a:r>
              <a:rPr lang="en-CA" dirty="0" err="1"/>
              <a:t>l’engagement</a:t>
            </a:r>
            <a:r>
              <a:rPr lang="en-CA" dirty="0"/>
              <a:t> de </a:t>
            </a:r>
            <a:r>
              <a:rPr lang="en-CA" dirty="0" err="1"/>
              <a:t>skieurs</a:t>
            </a:r>
            <a:r>
              <a:rPr lang="en-CA" dirty="0"/>
              <a:t> à long </a:t>
            </a:r>
            <a:r>
              <a:rPr lang="en-CA" dirty="0" err="1"/>
              <a:t>terme</a:t>
            </a:r>
            <a:endParaRPr lang="en-CA" dirty="0"/>
          </a:p>
          <a:p>
            <a:pPr lvl="1"/>
            <a:r>
              <a:rPr lang="en-CA" dirty="0"/>
              <a:t>Augmenter le </a:t>
            </a:r>
            <a:r>
              <a:rPr lang="en-CA" dirty="0" err="1"/>
              <a:t>niveau</a:t>
            </a:r>
            <a:r>
              <a:rPr lang="en-CA" dirty="0"/>
              <a:t> de ski au Canada</a:t>
            </a:r>
          </a:p>
          <a:p>
            <a:pPr lvl="1"/>
            <a:endParaRPr lang="en-CA" dirty="0"/>
          </a:p>
          <a:p>
            <a:pPr lvl="1"/>
            <a:r>
              <a:rPr lang="en-CA" dirty="0" err="1"/>
              <a:t>Peu</a:t>
            </a:r>
            <a:r>
              <a:rPr lang="en-CA" dirty="0"/>
              <a:t> </a:t>
            </a:r>
            <a:r>
              <a:rPr lang="en-CA" dirty="0" err="1"/>
              <a:t>importe</a:t>
            </a:r>
            <a:r>
              <a:rPr lang="en-CA" dirty="0"/>
              <a:t> de </a:t>
            </a:r>
            <a:r>
              <a:rPr lang="en-CA" dirty="0" err="1"/>
              <a:t>vos</a:t>
            </a:r>
            <a:r>
              <a:rPr lang="en-CA" dirty="0"/>
              <a:t> </a:t>
            </a:r>
            <a:r>
              <a:rPr lang="en-CA" dirty="0" err="1"/>
              <a:t>choix</a:t>
            </a:r>
            <a:r>
              <a:rPr lang="en-CA" dirty="0"/>
              <a:t>, </a:t>
            </a:r>
            <a:r>
              <a:rPr lang="en-CA" dirty="0" err="1"/>
              <a:t>essayez</a:t>
            </a:r>
            <a:r>
              <a:rPr lang="en-CA" dirty="0"/>
              <a:t> de </a:t>
            </a:r>
            <a:r>
              <a:rPr lang="en-CA" dirty="0" err="1"/>
              <a:t>vous</a:t>
            </a:r>
            <a:r>
              <a:rPr lang="en-CA" dirty="0"/>
              <a:t> aligner </a:t>
            </a:r>
            <a:r>
              <a:rPr lang="en-CA" dirty="0" err="1"/>
              <a:t>selon</a:t>
            </a:r>
            <a:r>
              <a:rPr lang="en-CA" dirty="0"/>
              <a:t> les </a:t>
            </a:r>
            <a:r>
              <a:rPr lang="en-CA" dirty="0" err="1"/>
              <a:t>principes</a:t>
            </a:r>
            <a:r>
              <a:rPr lang="en-CA" dirty="0"/>
              <a:t> </a:t>
            </a:r>
            <a:r>
              <a:rPr lang="en-CA" dirty="0" err="1"/>
              <a:t>illustrés</a:t>
            </a:r>
            <a:r>
              <a:rPr lang="en-CA" dirty="0"/>
              <a:t> au plan DLT</a:t>
            </a:r>
          </a:p>
          <a:p>
            <a:pPr lvl="1"/>
            <a:r>
              <a:rPr lang="en-CA" dirty="0"/>
              <a:t>Accepter que </a:t>
            </a:r>
            <a:r>
              <a:rPr lang="en-CA" dirty="0" err="1"/>
              <a:t>nos</a:t>
            </a:r>
            <a:r>
              <a:rPr lang="en-CA" dirty="0"/>
              <a:t> </a:t>
            </a:r>
            <a:r>
              <a:rPr lang="en-CA" dirty="0" err="1"/>
              <a:t>choix</a:t>
            </a:r>
            <a:r>
              <a:rPr lang="en-CA" dirty="0"/>
              <a:t> </a:t>
            </a:r>
            <a:r>
              <a:rPr lang="en-CA" dirty="0" err="1"/>
              <a:t>aient</a:t>
            </a:r>
            <a:r>
              <a:rPr lang="en-CA" dirty="0"/>
              <a:t> des limitations </a:t>
            </a:r>
            <a:r>
              <a:rPr lang="en-CA" dirty="0" err="1"/>
              <a:t>envers</a:t>
            </a:r>
            <a:r>
              <a:rPr lang="en-CA" dirty="0"/>
              <a:t> </a:t>
            </a:r>
            <a:r>
              <a:rPr lang="en-CA" dirty="0" err="1"/>
              <a:t>nos</a:t>
            </a:r>
            <a:r>
              <a:rPr lang="en-CA" dirty="0"/>
              <a:t> </a:t>
            </a:r>
            <a:r>
              <a:rPr lang="en-CA" dirty="0" err="1"/>
              <a:t>objectifs</a:t>
            </a:r>
            <a:endParaRPr lang="en-CA" dirty="0"/>
          </a:p>
          <a:p>
            <a:pPr lvl="1"/>
            <a:r>
              <a:rPr lang="en-CA" dirty="0" err="1"/>
              <a:t>Faites</a:t>
            </a:r>
            <a:r>
              <a:rPr lang="en-CA" dirty="0"/>
              <a:t> </a:t>
            </a:r>
            <a:r>
              <a:rPr lang="en-CA" dirty="0" err="1"/>
              <a:t>une</a:t>
            </a:r>
            <a:r>
              <a:rPr lang="en-CA" dirty="0"/>
              <a:t> analyse </a:t>
            </a:r>
            <a:r>
              <a:rPr lang="en-CA" dirty="0" err="1"/>
              <a:t>annuelle</a:t>
            </a:r>
            <a:r>
              <a:rPr lang="en-CA" dirty="0"/>
              <a:t> de </a:t>
            </a:r>
            <a:r>
              <a:rPr lang="en-CA" dirty="0" err="1"/>
              <a:t>votre</a:t>
            </a:r>
            <a:r>
              <a:rPr lang="en-CA" dirty="0"/>
              <a:t> </a:t>
            </a:r>
            <a:r>
              <a:rPr lang="en-CA" dirty="0" err="1"/>
              <a:t>programmation</a:t>
            </a:r>
            <a:endParaRPr lang="en-CA" dirty="0"/>
          </a:p>
          <a:p>
            <a:pPr lvl="2"/>
            <a:r>
              <a:rPr lang="en-CA" dirty="0" err="1"/>
              <a:t>Quelles</a:t>
            </a:r>
            <a:r>
              <a:rPr lang="en-CA" dirty="0"/>
              <a:t> </a:t>
            </a:r>
            <a:r>
              <a:rPr lang="en-CA" dirty="0" err="1"/>
              <a:t>sont</a:t>
            </a:r>
            <a:r>
              <a:rPr lang="en-CA" dirty="0"/>
              <a:t> </a:t>
            </a:r>
            <a:r>
              <a:rPr lang="en-CA" dirty="0" err="1"/>
              <a:t>vos</a:t>
            </a:r>
            <a:r>
              <a:rPr lang="en-CA" dirty="0"/>
              <a:t> </a:t>
            </a:r>
            <a:r>
              <a:rPr lang="en-CA" dirty="0" err="1"/>
              <a:t>réussites</a:t>
            </a:r>
            <a:endParaRPr lang="en-CA" dirty="0"/>
          </a:p>
          <a:p>
            <a:pPr lvl="2"/>
            <a:r>
              <a:rPr lang="en-CA" dirty="0" err="1"/>
              <a:t>Quels</a:t>
            </a:r>
            <a:r>
              <a:rPr lang="en-CA" dirty="0"/>
              <a:t> </a:t>
            </a:r>
            <a:r>
              <a:rPr lang="en-CA" dirty="0" err="1"/>
              <a:t>sont</a:t>
            </a:r>
            <a:r>
              <a:rPr lang="en-CA" dirty="0"/>
              <a:t> </a:t>
            </a:r>
            <a:r>
              <a:rPr lang="en-CA" dirty="0" err="1"/>
              <a:t>vos</a:t>
            </a:r>
            <a:r>
              <a:rPr lang="en-CA" dirty="0"/>
              <a:t> </a:t>
            </a:r>
            <a:r>
              <a:rPr lang="en-CA" dirty="0" err="1"/>
              <a:t>défis</a:t>
            </a:r>
            <a:endParaRPr lang="en-CA" dirty="0"/>
          </a:p>
          <a:p>
            <a:pPr lvl="2"/>
            <a:r>
              <a:rPr lang="en-CA" dirty="0" err="1"/>
              <a:t>Qu’est-ce</a:t>
            </a:r>
            <a:r>
              <a:rPr lang="en-CA" dirty="0"/>
              <a:t> que </a:t>
            </a:r>
            <a:r>
              <a:rPr lang="en-CA" dirty="0" err="1"/>
              <a:t>vous</a:t>
            </a:r>
            <a:r>
              <a:rPr lang="en-CA" dirty="0"/>
              <a:t> </a:t>
            </a:r>
            <a:r>
              <a:rPr lang="en-CA" dirty="0" err="1"/>
              <a:t>voulez</a:t>
            </a:r>
            <a:r>
              <a:rPr lang="en-CA" dirty="0"/>
              <a:t> </a:t>
            </a:r>
            <a:r>
              <a:rPr lang="en-CA" dirty="0" err="1"/>
              <a:t>accomplir</a:t>
            </a:r>
            <a:endParaRPr lang="en-CA" dirty="0"/>
          </a:p>
          <a:p>
            <a:pPr lvl="2"/>
            <a:r>
              <a:rPr lang="en-CA" dirty="0" err="1"/>
              <a:t>Quels</a:t>
            </a:r>
            <a:r>
              <a:rPr lang="en-CA" dirty="0"/>
              <a:t> </a:t>
            </a:r>
            <a:r>
              <a:rPr lang="en-CA" dirty="0" err="1"/>
              <a:t>sont</a:t>
            </a:r>
            <a:r>
              <a:rPr lang="en-CA" dirty="0"/>
              <a:t> les petits </a:t>
            </a:r>
            <a:r>
              <a:rPr lang="en-CA" dirty="0" err="1"/>
              <a:t>changements</a:t>
            </a:r>
            <a:r>
              <a:rPr lang="en-CA" dirty="0"/>
              <a:t> que </a:t>
            </a:r>
            <a:r>
              <a:rPr lang="en-CA" dirty="0" err="1"/>
              <a:t>vous</a:t>
            </a:r>
            <a:r>
              <a:rPr lang="en-CA" dirty="0"/>
              <a:t> </a:t>
            </a:r>
            <a:r>
              <a:rPr lang="en-CA" dirty="0" err="1"/>
              <a:t>pouvez</a:t>
            </a:r>
            <a:r>
              <a:rPr lang="en-CA" dirty="0"/>
              <a:t> </a:t>
            </a:r>
            <a:r>
              <a:rPr lang="en-CA" dirty="0" err="1"/>
              <a:t>effectuer</a:t>
            </a:r>
            <a:r>
              <a:rPr lang="en-CA" dirty="0"/>
              <a:t> </a:t>
            </a:r>
            <a:r>
              <a:rPr lang="en-CA" dirty="0" err="1"/>
              <a:t>d’une</a:t>
            </a:r>
            <a:r>
              <a:rPr lang="en-CA" dirty="0"/>
              <a:t> </a:t>
            </a:r>
            <a:r>
              <a:rPr lang="en-CA" dirty="0" err="1"/>
              <a:t>année</a:t>
            </a:r>
            <a:r>
              <a:rPr lang="en-CA" dirty="0"/>
              <a:t> à </a:t>
            </a:r>
            <a:r>
              <a:rPr lang="en-CA" dirty="0" err="1"/>
              <a:t>l’autre</a:t>
            </a:r>
            <a:endParaRPr lang="en-CA" dirty="0"/>
          </a:p>
          <a:p>
            <a:pPr lvl="1"/>
            <a:r>
              <a:rPr lang="en-CA" dirty="0" err="1"/>
              <a:t>Connaissez</a:t>
            </a:r>
            <a:r>
              <a:rPr lang="en-CA" dirty="0"/>
              <a:t> les </a:t>
            </a:r>
            <a:r>
              <a:rPr lang="en-CA" dirty="0" err="1"/>
              <a:t>ressources</a:t>
            </a:r>
            <a:endParaRPr lang="en-CA" dirty="0"/>
          </a:p>
          <a:p>
            <a:pPr lvl="2"/>
            <a:r>
              <a:rPr lang="en-CA" dirty="0">
                <a:hlinkClick r:id="rId5"/>
              </a:rPr>
              <a:t>http://cccski.com/Programs/Athlete-Development.aspx</a:t>
            </a:r>
            <a:r>
              <a:rPr lang="en-CA" dirty="0"/>
              <a:t> </a:t>
            </a:r>
          </a:p>
          <a:p>
            <a:pPr lvl="2"/>
            <a:r>
              <a:rPr lang="en-CA" dirty="0" err="1"/>
              <a:t>Votre</a:t>
            </a:r>
            <a:r>
              <a:rPr lang="en-CA" dirty="0"/>
              <a:t> </a:t>
            </a:r>
            <a:r>
              <a:rPr lang="en-CA" dirty="0" err="1"/>
              <a:t>fédération</a:t>
            </a:r>
            <a:r>
              <a:rPr lang="en-CA" dirty="0"/>
              <a:t> de ski provincial/territorial</a:t>
            </a:r>
          </a:p>
        </p:txBody>
      </p:sp>
    </p:spTree>
    <p:custDataLst>
      <p:tags r:id="rId1"/>
    </p:custDataLst>
    <p:extLst>
      <p:ext uri="{BB962C8B-B14F-4D97-AF65-F5344CB8AC3E}">
        <p14:creationId xmlns:p14="http://schemas.microsoft.com/office/powerpoint/2010/main" val="266392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6456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8368653" cy="868252"/>
          </a:xfrm>
        </p:spPr>
        <p:txBody>
          <a:bodyPr/>
          <a:lstStyle/>
          <a:p>
            <a:r>
              <a:rPr lang="en-CA" dirty="0" err="1"/>
              <a:t>Contenu</a:t>
            </a:r>
            <a:r>
              <a:rPr lang="en-CA" dirty="0"/>
              <a:t> du </a:t>
            </a:r>
            <a:r>
              <a:rPr lang="en-CA" dirty="0" err="1"/>
              <a:t>séminaire</a:t>
            </a:r>
            <a:r>
              <a:rPr lang="en-CA" dirty="0"/>
              <a:t> </a:t>
            </a:r>
            <a:r>
              <a:rPr lang="en-CA" dirty="0" err="1"/>
              <a:t>en</a:t>
            </a:r>
            <a:r>
              <a:rPr lang="en-CA" dirty="0"/>
              <a:t> </a:t>
            </a:r>
            <a:r>
              <a:rPr lang="en-CA" dirty="0" err="1"/>
              <a:t>ligne</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537461"/>
          </a:xfrm>
        </p:spPr>
        <p:txBody>
          <a:bodyPr>
            <a:normAutofit lnSpcReduction="10000"/>
          </a:bodyPr>
          <a:lstStyle/>
          <a:p>
            <a:r>
              <a:rPr lang="en-CA" dirty="0" err="1"/>
              <a:t>Prémises</a:t>
            </a:r>
            <a:r>
              <a:rPr lang="en-CA" dirty="0"/>
              <a:t> du PAT</a:t>
            </a:r>
          </a:p>
          <a:p>
            <a:r>
              <a:rPr lang="en-CA" dirty="0"/>
              <a:t>Les </a:t>
            </a:r>
            <a:r>
              <a:rPr lang="en-CA" dirty="0" err="1"/>
              <a:t>pratiques</a:t>
            </a:r>
            <a:r>
              <a:rPr lang="en-CA" dirty="0"/>
              <a:t> </a:t>
            </a:r>
            <a:r>
              <a:rPr lang="en-CA" dirty="0" err="1"/>
              <a:t>courantes</a:t>
            </a:r>
            <a:endParaRPr lang="en-CA" dirty="0"/>
          </a:p>
          <a:p>
            <a:r>
              <a:rPr lang="en-CA" dirty="0"/>
              <a:t>Les </a:t>
            </a:r>
            <a:r>
              <a:rPr lang="en-CA" dirty="0" err="1"/>
              <a:t>rôles</a:t>
            </a:r>
            <a:r>
              <a:rPr lang="en-CA" dirty="0"/>
              <a:t> de </a:t>
            </a:r>
            <a:r>
              <a:rPr lang="en-CA" dirty="0" err="1"/>
              <a:t>personnes</a:t>
            </a:r>
            <a:r>
              <a:rPr lang="en-CA" dirty="0"/>
              <a:t> </a:t>
            </a:r>
            <a:r>
              <a:rPr lang="en-CA" dirty="0" err="1"/>
              <a:t>responsables</a:t>
            </a:r>
            <a:r>
              <a:rPr lang="en-CA" dirty="0"/>
              <a:t> PAT</a:t>
            </a:r>
          </a:p>
          <a:p>
            <a:pPr lvl="1"/>
            <a:r>
              <a:rPr lang="en-CA" dirty="0"/>
              <a:t>Le </a:t>
            </a:r>
            <a:r>
              <a:rPr lang="en-CA" dirty="0" err="1"/>
              <a:t>manuel</a:t>
            </a:r>
            <a:r>
              <a:rPr lang="en-CA" dirty="0"/>
              <a:t> du </a:t>
            </a:r>
            <a:r>
              <a:rPr lang="en-CA" dirty="0" err="1"/>
              <a:t>responsable</a:t>
            </a:r>
            <a:endParaRPr lang="en-CA" dirty="0"/>
          </a:p>
          <a:p>
            <a:r>
              <a:rPr lang="en-CA" dirty="0"/>
              <a:t>Les </a:t>
            </a:r>
            <a:r>
              <a:rPr lang="en-CA" dirty="0" err="1"/>
              <a:t>matériels</a:t>
            </a:r>
            <a:r>
              <a:rPr lang="en-CA" dirty="0"/>
              <a:t> </a:t>
            </a:r>
            <a:r>
              <a:rPr lang="en-CA" dirty="0" err="1"/>
              <a:t>ressources</a:t>
            </a:r>
            <a:r>
              <a:rPr lang="en-CA" dirty="0"/>
              <a:t> PAT</a:t>
            </a:r>
          </a:p>
          <a:p>
            <a:pPr lvl="1"/>
            <a:r>
              <a:rPr lang="en-CA" dirty="0" err="1"/>
              <a:t>Jeannot</a:t>
            </a:r>
            <a:r>
              <a:rPr lang="en-CA" dirty="0"/>
              <a:t> Lapin</a:t>
            </a:r>
          </a:p>
          <a:p>
            <a:pPr lvl="1"/>
            <a:r>
              <a:rPr lang="en-CA" dirty="0"/>
              <a:t>Jackrabbit</a:t>
            </a:r>
          </a:p>
          <a:p>
            <a:pPr lvl="1"/>
            <a:r>
              <a:rPr lang="en-CA" dirty="0" err="1"/>
              <a:t>Piste</a:t>
            </a:r>
            <a:endParaRPr lang="en-CA" dirty="0"/>
          </a:p>
          <a:p>
            <a:r>
              <a:rPr lang="en-CA" dirty="0" err="1"/>
              <a:t>L’utilisation</a:t>
            </a:r>
            <a:r>
              <a:rPr lang="en-CA" dirty="0"/>
              <a:t> </a:t>
            </a:r>
            <a:r>
              <a:rPr lang="en-CA" dirty="0" err="1"/>
              <a:t>efficace</a:t>
            </a:r>
            <a:r>
              <a:rPr lang="en-CA" dirty="0"/>
              <a:t> des </a:t>
            </a:r>
            <a:r>
              <a:rPr lang="en-CA" dirty="0" err="1"/>
              <a:t>matériaux</a:t>
            </a:r>
            <a:endParaRPr lang="en-CA" dirty="0"/>
          </a:p>
          <a:p>
            <a:r>
              <a:rPr lang="en-CA" dirty="0" err="1"/>
              <a:t>L’évaluation</a:t>
            </a:r>
            <a:r>
              <a:rPr lang="en-CA" dirty="0"/>
              <a:t> de la progression des </a:t>
            </a:r>
            <a:r>
              <a:rPr lang="en-CA" dirty="0" err="1"/>
              <a:t>skieurs</a:t>
            </a:r>
            <a:endParaRPr lang="en-CA" dirty="0"/>
          </a:p>
          <a:p>
            <a:pPr marL="0" indent="0">
              <a:buNone/>
            </a:pPr>
            <a:endParaRPr lang="en-US" dirty="0"/>
          </a:p>
          <a:p>
            <a:endParaRPr lang="en-US" dirty="0"/>
          </a:p>
          <a:p>
            <a:pPr marL="0" indent="0">
              <a:buNone/>
            </a:pPr>
            <a:endParaRPr lang="en-US" dirty="0"/>
          </a:p>
          <a:p>
            <a:pPr marL="457200" lvl="1"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75738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8368653" cy="868252"/>
          </a:xfrm>
        </p:spPr>
        <p:txBody>
          <a:bodyPr/>
          <a:lstStyle/>
          <a:p>
            <a:r>
              <a:rPr lang="en-US" dirty="0"/>
              <a:t>The premises for the SDP program</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537461"/>
          </a:xfrm>
        </p:spPr>
        <p:txBody>
          <a:bodyPr>
            <a:normAutofit fontScale="92500" lnSpcReduction="10000"/>
          </a:bodyPr>
          <a:lstStyle/>
          <a:p>
            <a:r>
              <a:rPr lang="en-US" dirty="0"/>
              <a:t>Le PAT </a:t>
            </a:r>
            <a:r>
              <a:rPr lang="en-US" dirty="0" err="1"/>
              <a:t>est</a:t>
            </a:r>
            <a:r>
              <a:rPr lang="en-US" dirty="0"/>
              <a:t> </a:t>
            </a:r>
            <a:r>
              <a:rPr lang="en-US" dirty="0" err="1"/>
              <a:t>conçu</a:t>
            </a:r>
            <a:r>
              <a:rPr lang="en-US" dirty="0"/>
              <a:t> pour un </a:t>
            </a:r>
            <a:r>
              <a:rPr lang="en-US" dirty="0" err="1"/>
              <a:t>développement</a:t>
            </a:r>
            <a:r>
              <a:rPr lang="en-US" dirty="0"/>
              <a:t> </a:t>
            </a:r>
            <a:r>
              <a:rPr lang="en-US" dirty="0" err="1"/>
              <a:t>complet</a:t>
            </a:r>
            <a:r>
              <a:rPr lang="en-US" dirty="0"/>
              <a:t> des </a:t>
            </a:r>
            <a:r>
              <a:rPr lang="en-US" dirty="0" err="1"/>
              <a:t>jeunes</a:t>
            </a:r>
            <a:r>
              <a:rPr lang="en-US" dirty="0"/>
              <a:t> </a:t>
            </a:r>
            <a:r>
              <a:rPr lang="en-US" dirty="0" err="1"/>
              <a:t>skieurs</a:t>
            </a:r>
            <a:r>
              <a:rPr lang="en-US" dirty="0"/>
              <a:t> et </a:t>
            </a:r>
            <a:r>
              <a:rPr lang="en-US" dirty="0" err="1"/>
              <a:t>d’offrir</a:t>
            </a:r>
            <a:r>
              <a:rPr lang="en-US" dirty="0"/>
              <a:t> les </a:t>
            </a:r>
            <a:r>
              <a:rPr lang="en-US" dirty="0" err="1"/>
              <a:t>éléments</a:t>
            </a:r>
            <a:r>
              <a:rPr lang="en-US" dirty="0"/>
              <a:t> de bases pour </a:t>
            </a:r>
            <a:r>
              <a:rPr lang="en-US" dirty="0" err="1"/>
              <a:t>une</a:t>
            </a:r>
            <a:r>
              <a:rPr lang="en-US" dirty="0"/>
              <a:t> vie active </a:t>
            </a:r>
            <a:r>
              <a:rPr lang="en-US" dirty="0" err="1"/>
              <a:t>ainsi</a:t>
            </a:r>
            <a:r>
              <a:rPr lang="en-US" dirty="0"/>
              <a:t> que </a:t>
            </a:r>
            <a:r>
              <a:rPr lang="en-US" dirty="0" err="1"/>
              <a:t>l’épanouissement</a:t>
            </a:r>
            <a:r>
              <a:rPr lang="en-US" dirty="0"/>
              <a:t> par le </a:t>
            </a:r>
            <a:r>
              <a:rPr lang="en-US" dirty="0" err="1"/>
              <a:t>biais</a:t>
            </a:r>
            <a:r>
              <a:rPr lang="en-US" dirty="0"/>
              <a:t> du ski de fond;</a:t>
            </a:r>
          </a:p>
          <a:p>
            <a:pPr lvl="1"/>
            <a:r>
              <a:rPr lang="en-US" dirty="0"/>
              <a:t>Le </a:t>
            </a:r>
            <a:r>
              <a:rPr lang="en-US" dirty="0" err="1"/>
              <a:t>programme</a:t>
            </a:r>
            <a:r>
              <a:rPr lang="en-US" dirty="0"/>
              <a:t> </a:t>
            </a:r>
            <a:r>
              <a:rPr lang="en-US" dirty="0" err="1"/>
              <a:t>est</a:t>
            </a:r>
            <a:r>
              <a:rPr lang="en-US" dirty="0"/>
              <a:t> </a:t>
            </a:r>
            <a:r>
              <a:rPr lang="en-US" dirty="0" err="1"/>
              <a:t>souvent</a:t>
            </a:r>
            <a:r>
              <a:rPr lang="en-US" dirty="0"/>
              <a:t> mal aperçu </a:t>
            </a:r>
            <a:r>
              <a:rPr lang="en-US" dirty="0" err="1"/>
              <a:t>comme</a:t>
            </a:r>
            <a:r>
              <a:rPr lang="en-US" dirty="0"/>
              <a:t> un </a:t>
            </a:r>
            <a:r>
              <a:rPr lang="en-US" dirty="0" err="1"/>
              <a:t>cheminement</a:t>
            </a:r>
            <a:r>
              <a:rPr lang="en-US" dirty="0"/>
              <a:t> </a:t>
            </a:r>
            <a:r>
              <a:rPr lang="en-US" dirty="0" err="1"/>
              <a:t>intentionnel</a:t>
            </a:r>
            <a:r>
              <a:rPr lang="en-US" dirty="0"/>
              <a:t> </a:t>
            </a:r>
            <a:r>
              <a:rPr lang="en-US" dirty="0" err="1"/>
              <a:t>envers</a:t>
            </a:r>
            <a:r>
              <a:rPr lang="en-US" dirty="0"/>
              <a:t> la </a:t>
            </a:r>
            <a:r>
              <a:rPr lang="en-US" dirty="0" err="1"/>
              <a:t>compétition</a:t>
            </a:r>
            <a:r>
              <a:rPr lang="en-US" dirty="0"/>
              <a:t> haute performance et la performance élite; </a:t>
            </a:r>
          </a:p>
          <a:p>
            <a:r>
              <a:rPr lang="en-US" dirty="0"/>
              <a:t>Nous </a:t>
            </a:r>
            <a:r>
              <a:rPr lang="en-US" dirty="0" err="1"/>
              <a:t>voulons</a:t>
            </a:r>
            <a:r>
              <a:rPr lang="en-US" dirty="0"/>
              <a:t> de base, </a:t>
            </a:r>
            <a:r>
              <a:rPr lang="en-US" dirty="0" err="1"/>
              <a:t>promouvoir</a:t>
            </a:r>
            <a:r>
              <a:rPr lang="en-US" dirty="0"/>
              <a:t> </a:t>
            </a:r>
            <a:r>
              <a:rPr lang="en-US" dirty="0" err="1"/>
              <a:t>une</a:t>
            </a:r>
            <a:r>
              <a:rPr lang="en-US" dirty="0"/>
              <a:t> culture dans </a:t>
            </a:r>
            <a:r>
              <a:rPr lang="en-US" dirty="0" err="1"/>
              <a:t>laquelle</a:t>
            </a:r>
            <a:r>
              <a:rPr lang="en-US" dirty="0"/>
              <a:t> les </a:t>
            </a:r>
            <a:r>
              <a:rPr lang="en-US" dirty="0" err="1"/>
              <a:t>jeunes</a:t>
            </a:r>
            <a:r>
              <a:rPr lang="en-US" dirty="0"/>
              <a:t> </a:t>
            </a:r>
            <a:r>
              <a:rPr lang="en-US" dirty="0" err="1"/>
              <a:t>skieurs</a:t>
            </a:r>
            <a:r>
              <a:rPr lang="en-US" dirty="0"/>
              <a:t> </a:t>
            </a:r>
            <a:r>
              <a:rPr lang="en-US" dirty="0" err="1"/>
              <a:t>retrouvent</a:t>
            </a:r>
            <a:r>
              <a:rPr lang="en-US" dirty="0"/>
              <a:t> du </a:t>
            </a:r>
            <a:r>
              <a:rPr lang="en-US" dirty="0" err="1"/>
              <a:t>plaisir</a:t>
            </a:r>
            <a:r>
              <a:rPr lang="en-US" dirty="0"/>
              <a:t> et le bien </a:t>
            </a:r>
            <a:r>
              <a:rPr lang="en-US" dirty="0" err="1"/>
              <a:t>être</a:t>
            </a:r>
            <a:r>
              <a:rPr lang="en-US" dirty="0"/>
              <a:t>;</a:t>
            </a:r>
          </a:p>
          <a:p>
            <a:pPr lvl="1"/>
            <a:r>
              <a:rPr lang="en-US" dirty="0" err="1"/>
              <a:t>Présumons</a:t>
            </a:r>
            <a:r>
              <a:rPr lang="en-US" dirty="0"/>
              <a:t> que des </a:t>
            </a:r>
            <a:r>
              <a:rPr lang="en-US" dirty="0" err="1"/>
              <a:t>skieurs</a:t>
            </a:r>
            <a:r>
              <a:rPr lang="en-US" dirty="0"/>
              <a:t> élites </a:t>
            </a:r>
            <a:r>
              <a:rPr lang="en-US" dirty="0" err="1"/>
              <a:t>émergeront</a:t>
            </a:r>
            <a:r>
              <a:rPr lang="en-US" dirty="0"/>
              <a:t> de </a:t>
            </a:r>
            <a:r>
              <a:rPr lang="en-US" dirty="0" err="1"/>
              <a:t>ce</a:t>
            </a:r>
            <a:r>
              <a:rPr lang="en-US" dirty="0"/>
              <a:t> </a:t>
            </a:r>
            <a:r>
              <a:rPr lang="en-US" dirty="0" err="1"/>
              <a:t>cheminement</a:t>
            </a:r>
            <a:r>
              <a:rPr lang="en-US" dirty="0"/>
              <a:t>, </a:t>
            </a:r>
            <a:r>
              <a:rPr lang="en-US" dirty="0" err="1"/>
              <a:t>cependant</a:t>
            </a:r>
            <a:r>
              <a:rPr lang="en-US" dirty="0"/>
              <a:t> </a:t>
            </a:r>
            <a:r>
              <a:rPr lang="en-US" dirty="0" err="1"/>
              <a:t>c’est</a:t>
            </a:r>
            <a:r>
              <a:rPr lang="en-US" dirty="0"/>
              <a:t> un passage </a:t>
            </a:r>
            <a:r>
              <a:rPr lang="en-US" dirty="0" err="1"/>
              <a:t>commun</a:t>
            </a:r>
            <a:r>
              <a:rPr lang="en-US" dirty="0"/>
              <a:t> </a:t>
            </a:r>
            <a:r>
              <a:rPr lang="en-US" dirty="0" err="1"/>
              <a:t>aligné</a:t>
            </a:r>
            <a:r>
              <a:rPr lang="en-US" dirty="0"/>
              <a:t> avec le plan DLT qui </a:t>
            </a:r>
            <a:r>
              <a:rPr lang="en-US" dirty="0" err="1"/>
              <a:t>produira</a:t>
            </a:r>
            <a:r>
              <a:rPr lang="en-US" dirty="0"/>
              <a:t> </a:t>
            </a:r>
            <a:r>
              <a:rPr lang="en-US" dirty="0" err="1"/>
              <a:t>également</a:t>
            </a:r>
            <a:r>
              <a:rPr lang="en-US" dirty="0"/>
              <a:t> les </a:t>
            </a:r>
            <a:r>
              <a:rPr lang="en-US" dirty="0" err="1"/>
              <a:t>futurs</a:t>
            </a:r>
            <a:r>
              <a:rPr lang="en-US" dirty="0"/>
              <a:t> </a:t>
            </a:r>
            <a:r>
              <a:rPr lang="en-US" dirty="0" err="1"/>
              <a:t>entraîneurs</a:t>
            </a:r>
            <a:r>
              <a:rPr lang="en-US" dirty="0"/>
              <a:t>, les </a:t>
            </a:r>
            <a:r>
              <a:rPr lang="en-US" dirty="0" err="1"/>
              <a:t>aventuriers</a:t>
            </a:r>
            <a:r>
              <a:rPr lang="en-US" dirty="0"/>
              <a:t>, les parents, les gens </a:t>
            </a:r>
            <a:r>
              <a:rPr lang="en-US" dirty="0" err="1"/>
              <a:t>en</a:t>
            </a:r>
            <a:r>
              <a:rPr lang="en-US" dirty="0"/>
              <a:t> santé, etc.</a:t>
            </a:r>
          </a:p>
          <a:p>
            <a:r>
              <a:rPr lang="en-US" dirty="0"/>
              <a:t>Le PAT </a:t>
            </a:r>
            <a:r>
              <a:rPr lang="en-US" dirty="0" err="1"/>
              <a:t>est</a:t>
            </a:r>
            <a:r>
              <a:rPr lang="en-US" dirty="0"/>
              <a:t> </a:t>
            </a:r>
            <a:r>
              <a:rPr lang="en-US" dirty="0" err="1"/>
              <a:t>conçu</a:t>
            </a:r>
            <a:r>
              <a:rPr lang="en-US" dirty="0"/>
              <a:t> </a:t>
            </a:r>
            <a:r>
              <a:rPr lang="en-US" dirty="0" err="1"/>
              <a:t>afin</a:t>
            </a:r>
            <a:r>
              <a:rPr lang="en-US" dirty="0"/>
              <a:t> </a:t>
            </a:r>
            <a:r>
              <a:rPr lang="en-US" dirty="0" err="1"/>
              <a:t>d’offrir</a:t>
            </a:r>
            <a:r>
              <a:rPr lang="en-US" dirty="0"/>
              <a:t> des </a:t>
            </a:r>
            <a:r>
              <a:rPr lang="en-US" dirty="0" err="1"/>
              <a:t>défis</a:t>
            </a:r>
            <a:r>
              <a:rPr lang="en-US" dirty="0"/>
              <a:t> </a:t>
            </a:r>
            <a:r>
              <a:rPr lang="en-US" dirty="0" err="1"/>
              <a:t>progressifs</a:t>
            </a:r>
            <a:r>
              <a:rPr lang="en-US" dirty="0"/>
              <a:t> et la </a:t>
            </a:r>
            <a:r>
              <a:rPr lang="en-US" dirty="0" err="1"/>
              <a:t>préparation</a:t>
            </a:r>
            <a:r>
              <a:rPr lang="en-US" dirty="0"/>
              <a:t> </a:t>
            </a:r>
            <a:r>
              <a:rPr lang="en-US" dirty="0" err="1"/>
              <a:t>nécessaire</a:t>
            </a:r>
            <a:r>
              <a:rPr lang="en-US" dirty="0"/>
              <a:t> pour </a:t>
            </a:r>
            <a:r>
              <a:rPr lang="en-US" dirty="0" err="1"/>
              <a:t>en</a:t>
            </a:r>
            <a:r>
              <a:rPr lang="en-US" dirty="0"/>
              <a:t> </a:t>
            </a:r>
            <a:r>
              <a:rPr lang="en-US" dirty="0" err="1"/>
              <a:t>réussir</a:t>
            </a:r>
            <a:r>
              <a:rPr lang="en-US" dirty="0"/>
              <a:t> </a:t>
            </a:r>
            <a:r>
              <a:rPr lang="en-US" dirty="0" err="1"/>
              <a:t>ciblant</a:t>
            </a:r>
            <a:r>
              <a:rPr lang="en-US" dirty="0"/>
              <a:t> les </a:t>
            </a:r>
            <a:r>
              <a:rPr lang="en-US" dirty="0" err="1"/>
              <a:t>jeunes</a:t>
            </a:r>
            <a:r>
              <a:rPr lang="en-US" dirty="0"/>
              <a:t> </a:t>
            </a:r>
            <a:r>
              <a:rPr lang="en-US" dirty="0" err="1"/>
              <a:t>skieurs</a:t>
            </a:r>
            <a:r>
              <a:rPr lang="en-US" dirty="0"/>
              <a:t> de 4 à 11(12) ans.</a:t>
            </a:r>
          </a:p>
          <a:p>
            <a:endParaRPr lang="en-US" dirty="0"/>
          </a:p>
          <a:p>
            <a:endParaRPr lang="en-US" dirty="0"/>
          </a:p>
          <a:p>
            <a:pPr marL="0" indent="0">
              <a:buNone/>
            </a:pPr>
            <a:endParaRPr lang="en-US" dirty="0"/>
          </a:p>
          <a:p>
            <a:pPr marL="457200" lvl="1"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25381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D9D9-D054-49C1-96B3-A05A6F2FA49B}"/>
              </a:ext>
            </a:extLst>
          </p:cNvPr>
          <p:cNvSpPr>
            <a:spLocks noGrp="1"/>
          </p:cNvSpPr>
          <p:nvPr>
            <p:ph type="title"/>
            <p:custDataLst>
              <p:tags r:id="rId2"/>
            </p:custDataLst>
          </p:nvPr>
        </p:nvSpPr>
        <p:spPr>
          <a:xfrm>
            <a:off x="1128823" y="1469176"/>
            <a:ext cx="10515600" cy="868252"/>
          </a:xfrm>
        </p:spPr>
        <p:txBody>
          <a:bodyPr/>
          <a:lstStyle/>
          <a:p>
            <a:r>
              <a:rPr lang="en-US" dirty="0" err="1"/>
              <a:t>Quelques</a:t>
            </a:r>
            <a:r>
              <a:rPr lang="en-US" dirty="0"/>
              <a:t> clarifications</a:t>
            </a:r>
            <a:endParaRPr lang="en-CA" dirty="0"/>
          </a:p>
        </p:txBody>
      </p:sp>
      <p:sp>
        <p:nvSpPr>
          <p:cNvPr id="3" name="Content Placeholder 2">
            <a:extLst>
              <a:ext uri="{FF2B5EF4-FFF2-40B4-BE49-F238E27FC236}">
                <a16:creationId xmlns:a16="http://schemas.microsoft.com/office/drawing/2014/main" id="{8A72016C-9091-40E4-906B-86D76AFC2E28}"/>
              </a:ext>
            </a:extLst>
          </p:cNvPr>
          <p:cNvSpPr>
            <a:spLocks noGrp="1"/>
          </p:cNvSpPr>
          <p:nvPr>
            <p:ph idx="1"/>
            <p:custDataLst>
              <p:tags r:id="rId3"/>
            </p:custDataLst>
          </p:nvPr>
        </p:nvSpPr>
        <p:spPr>
          <a:xfrm>
            <a:off x="426720" y="2255520"/>
            <a:ext cx="11217703" cy="4165600"/>
          </a:xfrm>
        </p:spPr>
        <p:txBody>
          <a:bodyPr>
            <a:normAutofit lnSpcReduction="10000"/>
          </a:bodyPr>
          <a:lstStyle/>
          <a:p>
            <a:r>
              <a:rPr lang="en-US" dirty="0"/>
              <a:t>Nous </a:t>
            </a:r>
            <a:r>
              <a:rPr lang="en-US" dirty="0" err="1"/>
              <a:t>présumons</a:t>
            </a:r>
            <a:r>
              <a:rPr lang="en-US" dirty="0"/>
              <a:t> un standard de </a:t>
            </a:r>
            <a:r>
              <a:rPr lang="en-US" dirty="0" err="1"/>
              <a:t>pratique</a:t>
            </a:r>
            <a:r>
              <a:rPr lang="en-US" dirty="0"/>
              <a:t> et de livraison et </a:t>
            </a:r>
            <a:r>
              <a:rPr lang="en-US" dirty="0" err="1"/>
              <a:t>c’est</a:t>
            </a:r>
            <a:r>
              <a:rPr lang="en-US" dirty="0"/>
              <a:t> pour </a:t>
            </a:r>
            <a:r>
              <a:rPr lang="en-US" dirty="0" err="1"/>
              <a:t>cette</a:t>
            </a:r>
            <a:r>
              <a:rPr lang="en-US" dirty="0"/>
              <a:t> raison que nous </a:t>
            </a:r>
            <a:r>
              <a:rPr lang="en-US" dirty="0" err="1"/>
              <a:t>exigeons</a:t>
            </a:r>
            <a:r>
              <a:rPr lang="en-US" dirty="0"/>
              <a:t> la formation des </a:t>
            </a:r>
            <a:r>
              <a:rPr lang="en-US" dirty="0" err="1"/>
              <a:t>entraîneurs</a:t>
            </a:r>
            <a:r>
              <a:rPr lang="en-US" dirty="0"/>
              <a:t>;          </a:t>
            </a:r>
          </a:p>
          <a:p>
            <a:pPr lvl="1"/>
            <a:r>
              <a:rPr lang="en-US" dirty="0"/>
              <a:t>Le </a:t>
            </a:r>
            <a:r>
              <a:rPr lang="en-US" dirty="0" err="1"/>
              <a:t>programme</a:t>
            </a:r>
            <a:r>
              <a:rPr lang="en-US" dirty="0"/>
              <a:t> suit les </a:t>
            </a:r>
            <a:r>
              <a:rPr lang="en-US" dirty="0" err="1"/>
              <a:t>lignes</a:t>
            </a:r>
            <a:r>
              <a:rPr lang="en-US" dirty="0"/>
              <a:t> directrices PNCE qui </a:t>
            </a:r>
            <a:r>
              <a:rPr lang="en-US" dirty="0" err="1"/>
              <a:t>promeuvent</a:t>
            </a:r>
            <a:r>
              <a:rPr lang="en-US" dirty="0"/>
              <a:t> le </a:t>
            </a:r>
            <a:r>
              <a:rPr lang="en-US" dirty="0" err="1"/>
              <a:t>développement</a:t>
            </a:r>
            <a:r>
              <a:rPr lang="en-US" dirty="0"/>
              <a:t> </a:t>
            </a:r>
            <a:r>
              <a:rPr lang="en-US" dirty="0" err="1"/>
              <a:t>responsable</a:t>
            </a:r>
            <a:r>
              <a:rPr lang="en-US" dirty="0"/>
              <a:t> </a:t>
            </a:r>
            <a:r>
              <a:rPr lang="en-US" dirty="0" err="1"/>
              <a:t>dessiné</a:t>
            </a:r>
            <a:r>
              <a:rPr lang="en-US" dirty="0"/>
              <a:t> </a:t>
            </a:r>
            <a:r>
              <a:rPr lang="en-US" dirty="0" err="1"/>
              <a:t>selon</a:t>
            </a:r>
            <a:r>
              <a:rPr lang="en-US" dirty="0"/>
              <a:t> les </a:t>
            </a:r>
            <a:r>
              <a:rPr lang="en-US" dirty="0" err="1"/>
              <a:t>principes</a:t>
            </a:r>
            <a:r>
              <a:rPr lang="en-US" dirty="0"/>
              <a:t> </a:t>
            </a:r>
            <a:r>
              <a:rPr lang="en-US" dirty="0" err="1"/>
              <a:t>suivants</a:t>
            </a:r>
            <a:r>
              <a:rPr lang="en-US" dirty="0"/>
              <a:t>:</a:t>
            </a:r>
          </a:p>
          <a:p>
            <a:pPr lvl="2"/>
            <a:r>
              <a:rPr lang="en-US" dirty="0"/>
              <a:t>Une </a:t>
            </a:r>
            <a:r>
              <a:rPr lang="en-US" dirty="0" err="1"/>
              <a:t>approche</a:t>
            </a:r>
            <a:r>
              <a:rPr lang="en-US" dirty="0"/>
              <a:t> </a:t>
            </a:r>
            <a:r>
              <a:rPr lang="en-US" dirty="0" err="1"/>
              <a:t>éthique</a:t>
            </a:r>
            <a:endParaRPr lang="en-US" dirty="0"/>
          </a:p>
          <a:p>
            <a:pPr lvl="2"/>
            <a:r>
              <a:rPr lang="en-US" dirty="0"/>
              <a:t>Un design </a:t>
            </a:r>
            <a:r>
              <a:rPr lang="en-US" dirty="0" err="1"/>
              <a:t>éduqué</a:t>
            </a:r>
            <a:r>
              <a:rPr lang="en-US" dirty="0"/>
              <a:t> base sur la recherche et </a:t>
            </a:r>
            <a:r>
              <a:rPr lang="en-US" dirty="0" err="1"/>
              <a:t>suivant</a:t>
            </a:r>
            <a:r>
              <a:rPr lang="en-US" dirty="0"/>
              <a:t> le plan DLT</a:t>
            </a:r>
          </a:p>
          <a:p>
            <a:pPr lvl="2"/>
            <a:r>
              <a:rPr lang="en-US" dirty="0"/>
              <a:t>Un </a:t>
            </a:r>
            <a:r>
              <a:rPr lang="en-US" dirty="0" err="1"/>
              <a:t>recueil</a:t>
            </a:r>
            <a:r>
              <a:rPr lang="en-US" dirty="0"/>
              <a:t> des </a:t>
            </a:r>
            <a:r>
              <a:rPr lang="en-US" dirty="0" err="1"/>
              <a:t>meilleures</a:t>
            </a:r>
            <a:r>
              <a:rPr lang="en-US" dirty="0"/>
              <a:t> </a:t>
            </a:r>
            <a:r>
              <a:rPr lang="en-US" dirty="0" err="1"/>
              <a:t>pratiques</a:t>
            </a:r>
            <a:r>
              <a:rPr lang="en-US" dirty="0"/>
              <a:t> de la </a:t>
            </a:r>
            <a:r>
              <a:rPr lang="en-US" dirty="0" err="1"/>
              <a:t>communauté</a:t>
            </a:r>
            <a:r>
              <a:rPr lang="en-US" dirty="0"/>
              <a:t> sportive</a:t>
            </a:r>
          </a:p>
          <a:p>
            <a:pPr lvl="1"/>
            <a:r>
              <a:rPr lang="en-US" dirty="0"/>
              <a:t>Il </a:t>
            </a:r>
            <a:r>
              <a:rPr lang="en-US" dirty="0" err="1"/>
              <a:t>existe</a:t>
            </a:r>
            <a:r>
              <a:rPr lang="en-US" dirty="0"/>
              <a:t> des </a:t>
            </a:r>
            <a:r>
              <a:rPr lang="en-US" dirty="0" err="1"/>
              <a:t>objectifs</a:t>
            </a:r>
            <a:r>
              <a:rPr lang="en-US" dirty="0"/>
              <a:t> de </a:t>
            </a:r>
            <a:r>
              <a:rPr lang="en-US" dirty="0" err="1"/>
              <a:t>développement</a:t>
            </a:r>
            <a:r>
              <a:rPr lang="en-US" dirty="0"/>
              <a:t> </a:t>
            </a:r>
            <a:r>
              <a:rPr lang="en-US" dirty="0" err="1"/>
              <a:t>spécifiques</a:t>
            </a:r>
            <a:r>
              <a:rPr lang="en-US" dirty="0"/>
              <a:t> pour </a:t>
            </a:r>
            <a:r>
              <a:rPr lang="en-US" dirty="0" err="1"/>
              <a:t>chaque</a:t>
            </a:r>
            <a:r>
              <a:rPr lang="en-US" dirty="0"/>
              <a:t> </a:t>
            </a:r>
            <a:r>
              <a:rPr lang="en-US" dirty="0" err="1"/>
              <a:t>stade</a:t>
            </a:r>
            <a:r>
              <a:rPr lang="en-US" dirty="0"/>
              <a:t>/</a:t>
            </a:r>
            <a:r>
              <a:rPr lang="en-US" dirty="0" err="1"/>
              <a:t>contexte</a:t>
            </a:r>
            <a:r>
              <a:rPr lang="en-US" dirty="0"/>
              <a:t> de </a:t>
            </a:r>
            <a:r>
              <a:rPr lang="en-US" dirty="0" err="1"/>
              <a:t>développement</a:t>
            </a:r>
            <a:r>
              <a:rPr lang="en-US" dirty="0"/>
              <a:t> </a:t>
            </a:r>
          </a:p>
          <a:p>
            <a:pPr lvl="1"/>
            <a:r>
              <a:rPr lang="en-US" dirty="0"/>
              <a:t>La </a:t>
            </a:r>
            <a:r>
              <a:rPr lang="en-US" dirty="0" err="1"/>
              <a:t>crédibilité</a:t>
            </a:r>
            <a:r>
              <a:rPr lang="en-US" dirty="0"/>
              <a:t> du </a:t>
            </a:r>
            <a:r>
              <a:rPr lang="en-US" dirty="0" err="1"/>
              <a:t>programme</a:t>
            </a:r>
            <a:r>
              <a:rPr lang="en-US" dirty="0"/>
              <a:t> </a:t>
            </a:r>
            <a:r>
              <a:rPr lang="en-US" dirty="0" err="1"/>
              <a:t>est</a:t>
            </a:r>
            <a:r>
              <a:rPr lang="en-US" dirty="0"/>
              <a:t> </a:t>
            </a:r>
            <a:r>
              <a:rPr lang="en-US" dirty="0" err="1"/>
              <a:t>reliée</a:t>
            </a:r>
            <a:r>
              <a:rPr lang="en-US" dirty="0"/>
              <a:t> à la livraison </a:t>
            </a:r>
            <a:r>
              <a:rPr lang="en-US" dirty="0" err="1"/>
              <a:t>efficace</a:t>
            </a:r>
            <a:r>
              <a:rPr lang="en-US" dirty="0"/>
              <a:t> du </a:t>
            </a:r>
            <a:r>
              <a:rPr lang="en-US" dirty="0" err="1"/>
              <a:t>programme</a:t>
            </a:r>
            <a:endParaRPr lang="en-US" dirty="0"/>
          </a:p>
          <a:p>
            <a:r>
              <a:rPr lang="en-US" dirty="0"/>
              <a:t>Le PAT </a:t>
            </a:r>
            <a:r>
              <a:rPr lang="en-US" dirty="0" err="1"/>
              <a:t>n’est</a:t>
            </a:r>
            <a:r>
              <a:rPr lang="en-US" dirty="0"/>
              <a:t> </a:t>
            </a:r>
            <a:r>
              <a:rPr lang="en-US" dirty="0" err="1"/>
              <a:t>uniquement</a:t>
            </a:r>
            <a:r>
              <a:rPr lang="en-US" dirty="0"/>
              <a:t> (</a:t>
            </a:r>
            <a:r>
              <a:rPr lang="en-US" dirty="0" err="1"/>
              <a:t>particulièrement</a:t>
            </a:r>
            <a:r>
              <a:rPr lang="en-US" dirty="0"/>
              <a:t> Jackrabbit) de </a:t>
            </a:r>
            <a:r>
              <a:rPr lang="en-US" dirty="0" err="1"/>
              <a:t>jouer</a:t>
            </a:r>
            <a:r>
              <a:rPr lang="en-US" dirty="0"/>
              <a:t> sur les skis, </a:t>
            </a:r>
            <a:r>
              <a:rPr lang="en-US" dirty="0" err="1"/>
              <a:t>mais</a:t>
            </a:r>
            <a:r>
              <a:rPr lang="en-US" dirty="0"/>
              <a:t> </a:t>
            </a:r>
            <a:r>
              <a:rPr lang="en-US" dirty="0" err="1"/>
              <a:t>d’offrir</a:t>
            </a:r>
            <a:r>
              <a:rPr lang="en-US" dirty="0"/>
              <a:t> un </a:t>
            </a:r>
            <a:r>
              <a:rPr lang="en-US" dirty="0" err="1"/>
              <a:t>environnement</a:t>
            </a:r>
            <a:r>
              <a:rPr lang="en-US" dirty="0"/>
              <a:t> pour la progression.</a:t>
            </a:r>
          </a:p>
          <a:p>
            <a:pPr marL="0" indent="0">
              <a:buNone/>
            </a:pPr>
            <a:endParaRPr lang="en-CA" dirty="0"/>
          </a:p>
        </p:txBody>
      </p:sp>
    </p:spTree>
    <p:custDataLst>
      <p:tags r:id="rId1"/>
    </p:custDataLst>
    <p:extLst>
      <p:ext uri="{BB962C8B-B14F-4D97-AF65-F5344CB8AC3E}">
        <p14:creationId xmlns:p14="http://schemas.microsoft.com/office/powerpoint/2010/main" val="337529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9222020" cy="868252"/>
          </a:xfrm>
        </p:spPr>
        <p:txBody>
          <a:bodyPr>
            <a:normAutofit/>
          </a:bodyPr>
          <a:lstStyle/>
          <a:p>
            <a:r>
              <a:rPr lang="en-US" dirty="0" err="1"/>
              <a:t>C’est</a:t>
            </a:r>
            <a:r>
              <a:rPr lang="en-US" dirty="0"/>
              <a:t> quoi un </a:t>
            </a:r>
            <a:r>
              <a:rPr lang="en-US" dirty="0" err="1"/>
              <a:t>programme</a:t>
            </a:r>
            <a:r>
              <a:rPr lang="en-US" dirty="0"/>
              <a:t> </a:t>
            </a:r>
            <a:r>
              <a:rPr lang="en-US" dirty="0" err="1"/>
              <a:t>complet</a:t>
            </a:r>
            <a:r>
              <a:rPr lang="en-US" dirty="0"/>
              <a:t>?</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373689"/>
          </a:xfrm>
        </p:spPr>
        <p:txBody>
          <a:bodyPr>
            <a:normAutofit/>
          </a:bodyPr>
          <a:lstStyle/>
          <a:p>
            <a:r>
              <a:rPr lang="en-US" dirty="0"/>
              <a:t>Les </a:t>
            </a:r>
            <a:r>
              <a:rPr lang="en-US" dirty="0" err="1"/>
              <a:t>recommandations</a:t>
            </a:r>
            <a:r>
              <a:rPr lang="en-US" dirty="0"/>
              <a:t> progressives pour </a:t>
            </a:r>
            <a:r>
              <a:rPr lang="en-US" dirty="0" err="1"/>
              <a:t>chaque</a:t>
            </a:r>
            <a:r>
              <a:rPr lang="en-US" dirty="0"/>
              <a:t> </a:t>
            </a:r>
            <a:r>
              <a:rPr lang="en-US" dirty="0" err="1"/>
              <a:t>niveau</a:t>
            </a:r>
            <a:r>
              <a:rPr lang="en-US" dirty="0"/>
              <a:t>;</a:t>
            </a:r>
          </a:p>
          <a:p>
            <a:pPr lvl="1"/>
            <a:r>
              <a:rPr lang="en-US" dirty="0"/>
              <a:t>Le </a:t>
            </a:r>
            <a:r>
              <a:rPr lang="en-US" dirty="0" err="1"/>
              <a:t>calendrier</a:t>
            </a:r>
            <a:r>
              <a:rPr lang="en-US" dirty="0"/>
              <a:t> </a:t>
            </a:r>
            <a:r>
              <a:rPr lang="en-US" dirty="0" err="1"/>
              <a:t>annuel</a:t>
            </a:r>
            <a:endParaRPr lang="en-US" dirty="0"/>
          </a:p>
          <a:p>
            <a:pPr lvl="2"/>
            <a:r>
              <a:rPr lang="en-US" dirty="0"/>
              <a:t>Ce </a:t>
            </a:r>
            <a:r>
              <a:rPr lang="en-US" dirty="0" err="1"/>
              <a:t>n’est</a:t>
            </a:r>
            <a:r>
              <a:rPr lang="en-US" dirty="0"/>
              <a:t> pas </a:t>
            </a:r>
            <a:r>
              <a:rPr lang="en-US" dirty="0" err="1"/>
              <a:t>simplement</a:t>
            </a:r>
            <a:r>
              <a:rPr lang="en-US" dirty="0"/>
              <a:t> 8 à 10 séances par </a:t>
            </a:r>
            <a:r>
              <a:rPr lang="en-US" dirty="0" err="1"/>
              <a:t>année</a:t>
            </a:r>
            <a:endParaRPr lang="en-US" dirty="0"/>
          </a:p>
          <a:p>
            <a:pPr lvl="1"/>
            <a:r>
              <a:rPr lang="en-US" dirty="0" err="1"/>
              <a:t>Connaître</a:t>
            </a:r>
            <a:r>
              <a:rPr lang="en-US" dirty="0"/>
              <a:t> et </a:t>
            </a:r>
            <a:r>
              <a:rPr lang="en-US" dirty="0" err="1"/>
              <a:t>atteindre</a:t>
            </a:r>
            <a:r>
              <a:rPr lang="en-US" dirty="0"/>
              <a:t> les </a:t>
            </a:r>
            <a:r>
              <a:rPr lang="en-US" dirty="0" err="1"/>
              <a:t>objectifs</a:t>
            </a:r>
            <a:endParaRPr lang="en-US" dirty="0"/>
          </a:p>
          <a:p>
            <a:pPr lvl="2"/>
            <a:r>
              <a:rPr lang="en-US" dirty="0"/>
              <a:t>Le temps sur les skis</a:t>
            </a:r>
          </a:p>
          <a:p>
            <a:pPr lvl="1"/>
            <a:r>
              <a:rPr lang="en-US" dirty="0"/>
              <a:t>Le </a:t>
            </a:r>
            <a:r>
              <a:rPr lang="en-US" dirty="0" err="1"/>
              <a:t>défi</a:t>
            </a:r>
            <a:r>
              <a:rPr lang="en-US" dirty="0"/>
              <a:t> et la </a:t>
            </a:r>
            <a:r>
              <a:rPr lang="en-US" dirty="0" err="1"/>
              <a:t>réussite</a:t>
            </a:r>
            <a:r>
              <a:rPr lang="en-US" dirty="0"/>
              <a:t> </a:t>
            </a:r>
            <a:r>
              <a:rPr lang="en-US" dirty="0" err="1"/>
              <a:t>sont</a:t>
            </a:r>
            <a:r>
              <a:rPr lang="en-US" dirty="0"/>
              <a:t> les bases de </a:t>
            </a:r>
            <a:r>
              <a:rPr lang="en-US" dirty="0" err="1"/>
              <a:t>l’engagement</a:t>
            </a:r>
            <a:endParaRPr lang="en-US" dirty="0"/>
          </a:p>
          <a:p>
            <a:pPr lvl="2"/>
            <a:r>
              <a:rPr lang="en-US" dirty="0"/>
              <a:t>Il </a:t>
            </a:r>
            <a:r>
              <a:rPr lang="en-US" dirty="0" err="1"/>
              <a:t>faut</a:t>
            </a:r>
            <a:r>
              <a:rPr lang="en-US" dirty="0"/>
              <a:t> </a:t>
            </a:r>
            <a:r>
              <a:rPr lang="en-US" dirty="0" err="1"/>
              <a:t>offrir</a:t>
            </a:r>
            <a:r>
              <a:rPr lang="en-US" dirty="0"/>
              <a:t> les </a:t>
            </a:r>
            <a:r>
              <a:rPr lang="en-US" dirty="0" err="1"/>
              <a:t>opportunités</a:t>
            </a:r>
            <a:r>
              <a:rPr lang="en-US" dirty="0"/>
              <a:t> </a:t>
            </a:r>
            <a:r>
              <a:rPr lang="en-US" dirty="0" err="1"/>
              <a:t>croissantes</a:t>
            </a:r>
            <a:r>
              <a:rPr lang="en-US" dirty="0"/>
              <a:t> pour les </a:t>
            </a:r>
            <a:r>
              <a:rPr lang="en-US" dirty="0" err="1"/>
              <a:t>atteindre</a:t>
            </a:r>
            <a:endParaRPr lang="en-US" dirty="0"/>
          </a:p>
          <a:p>
            <a:pPr lvl="3"/>
            <a:r>
              <a:rPr lang="en-US" dirty="0"/>
              <a:t>Temps et </a:t>
            </a:r>
            <a:r>
              <a:rPr lang="en-US" dirty="0" err="1"/>
              <a:t>préparation</a:t>
            </a:r>
            <a:endParaRPr lang="en-US" dirty="0"/>
          </a:p>
          <a:p>
            <a:r>
              <a:rPr lang="en-US" dirty="0"/>
              <a:t>Un </a:t>
            </a:r>
            <a:r>
              <a:rPr lang="en-US" dirty="0" err="1"/>
              <a:t>cheminement</a:t>
            </a:r>
            <a:r>
              <a:rPr lang="en-US" dirty="0"/>
              <a:t> de progressions </a:t>
            </a:r>
            <a:r>
              <a:rPr lang="en-US" dirty="0" err="1"/>
              <a:t>d’une</a:t>
            </a:r>
            <a:r>
              <a:rPr lang="en-US" dirty="0"/>
              <a:t> </a:t>
            </a:r>
            <a:r>
              <a:rPr lang="en-US" dirty="0" err="1"/>
              <a:t>année</a:t>
            </a:r>
            <a:r>
              <a:rPr lang="en-US" dirty="0"/>
              <a:t> à </a:t>
            </a:r>
            <a:r>
              <a:rPr lang="en-US" dirty="0" err="1"/>
              <a:t>l’autre</a:t>
            </a:r>
            <a:r>
              <a:rPr lang="en-US" dirty="0"/>
              <a:t> qui </a:t>
            </a:r>
            <a:r>
              <a:rPr lang="en-US" dirty="0" err="1"/>
              <a:t>offrira</a:t>
            </a:r>
            <a:r>
              <a:rPr lang="en-US" dirty="0"/>
              <a:t> aux </a:t>
            </a:r>
            <a:r>
              <a:rPr lang="en-US" dirty="0" err="1"/>
              <a:t>skieurs</a:t>
            </a:r>
            <a:r>
              <a:rPr lang="en-US" dirty="0"/>
              <a:t> un </a:t>
            </a:r>
            <a:r>
              <a:rPr lang="en-US" dirty="0" err="1"/>
              <a:t>intérêt</a:t>
            </a:r>
            <a:r>
              <a:rPr lang="en-US" dirty="0"/>
              <a:t> </a:t>
            </a:r>
            <a:r>
              <a:rPr lang="en-US" dirty="0" err="1"/>
              <a:t>prolongé</a:t>
            </a:r>
            <a:r>
              <a:rPr lang="en-US" dirty="0"/>
              <a:t> à long </a:t>
            </a:r>
            <a:r>
              <a:rPr lang="en-US" dirty="0" err="1"/>
              <a:t>terme</a:t>
            </a:r>
            <a:r>
              <a:rPr lang="en-US" dirty="0"/>
              <a:t> dans le ski.</a:t>
            </a:r>
          </a:p>
          <a:p>
            <a:pPr marL="0" indent="0">
              <a:buNone/>
            </a:pPr>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35845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1135056" y="1421122"/>
            <a:ext cx="9222020" cy="868252"/>
          </a:xfrm>
        </p:spPr>
        <p:txBody>
          <a:bodyPr>
            <a:normAutofit/>
          </a:bodyPr>
          <a:lstStyle/>
          <a:p>
            <a:r>
              <a:rPr lang="en-US" dirty="0" err="1"/>
              <a:t>Heures</a:t>
            </a:r>
            <a:r>
              <a:rPr lang="en-US" dirty="0"/>
              <a:t> </a:t>
            </a:r>
            <a:r>
              <a:rPr lang="en-US" dirty="0" err="1"/>
              <a:t>recommandées</a:t>
            </a:r>
            <a:r>
              <a:rPr lang="en-US" dirty="0"/>
              <a:t> par </a:t>
            </a:r>
            <a:r>
              <a:rPr lang="en-US" dirty="0" err="1"/>
              <a:t>année</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373689"/>
          </a:xfrm>
        </p:spPr>
        <p:txBody>
          <a:bodyPr>
            <a:normAutofit/>
          </a:bodyPr>
          <a:lstStyle/>
          <a:p>
            <a:pPr marL="0" indent="0">
              <a:buNone/>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CC575405-F039-4340-941B-3FC4E26C1B71}"/>
              </a:ext>
            </a:extLst>
          </p:cNvPr>
          <p:cNvPicPr>
            <a:picLocks noChangeAspect="1"/>
          </p:cNvPicPr>
          <p:nvPr>
            <p:custDataLst>
              <p:tags r:id="rId4"/>
            </p:custDataLst>
          </p:nvPr>
        </p:nvPicPr>
        <p:blipFill>
          <a:blip r:embed="rId6"/>
          <a:stretch>
            <a:fillRect/>
          </a:stretch>
        </p:blipFill>
        <p:spPr>
          <a:xfrm>
            <a:off x="2416289" y="2598865"/>
            <a:ext cx="7477125" cy="3257550"/>
          </a:xfrm>
          <a:prstGeom prst="rect">
            <a:avLst/>
          </a:prstGeom>
        </p:spPr>
      </p:pic>
    </p:spTree>
    <p:custDataLst>
      <p:tags r:id="rId1"/>
    </p:custDataLst>
    <p:extLst>
      <p:ext uri="{BB962C8B-B14F-4D97-AF65-F5344CB8AC3E}">
        <p14:creationId xmlns:p14="http://schemas.microsoft.com/office/powerpoint/2010/main" val="136342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1131571" y="1419974"/>
            <a:ext cx="9222020" cy="868252"/>
          </a:xfrm>
        </p:spPr>
        <p:txBody>
          <a:bodyPr>
            <a:normAutofit/>
          </a:bodyPr>
          <a:lstStyle/>
          <a:p>
            <a:r>
              <a:rPr lang="en-US" dirty="0" err="1"/>
              <a:t>Calendrier</a:t>
            </a:r>
            <a:r>
              <a:rPr lang="en-US" dirty="0"/>
              <a:t> </a:t>
            </a:r>
            <a:r>
              <a:rPr lang="en-US" dirty="0" err="1"/>
              <a:t>annuel</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470593"/>
            <a:ext cx="9674071" cy="4373689"/>
          </a:xfrm>
        </p:spPr>
        <p:txBody>
          <a:bodyPr>
            <a:normAutofit/>
          </a:bodyPr>
          <a:lstStyle/>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086A1B1-6950-479C-9085-9F2E0BA86932}"/>
              </a:ext>
            </a:extLst>
          </p:cNvPr>
          <p:cNvPicPr>
            <a:picLocks noChangeAspect="1"/>
          </p:cNvPicPr>
          <p:nvPr>
            <p:custDataLst>
              <p:tags r:id="rId4"/>
            </p:custDataLst>
          </p:nvPr>
        </p:nvPicPr>
        <p:blipFill>
          <a:blip r:embed="rId7"/>
          <a:stretch>
            <a:fillRect/>
          </a:stretch>
        </p:blipFill>
        <p:spPr>
          <a:xfrm rot="5400000">
            <a:off x="4112835" y="953651"/>
            <a:ext cx="3966329" cy="6023994"/>
          </a:xfrm>
          <a:prstGeom prst="rect">
            <a:avLst/>
          </a:prstGeom>
        </p:spPr>
      </p:pic>
      <p:sp>
        <p:nvSpPr>
          <p:cNvPr id="6" name="TextBox 5">
            <a:extLst>
              <a:ext uri="{FF2B5EF4-FFF2-40B4-BE49-F238E27FC236}">
                <a16:creationId xmlns:a16="http://schemas.microsoft.com/office/drawing/2014/main" id="{70EBD1C5-4041-412B-AE09-B021054842FB}"/>
              </a:ext>
            </a:extLst>
          </p:cNvPr>
          <p:cNvSpPr txBox="1"/>
          <p:nvPr>
            <p:custDataLst>
              <p:tags r:id="rId5"/>
            </p:custDataLst>
          </p:nvPr>
        </p:nvSpPr>
        <p:spPr>
          <a:xfrm>
            <a:off x="905069" y="6053342"/>
            <a:ext cx="10495117" cy="369332"/>
          </a:xfrm>
          <a:prstGeom prst="rect">
            <a:avLst/>
          </a:prstGeom>
          <a:noFill/>
        </p:spPr>
        <p:txBody>
          <a:bodyPr wrap="none" rtlCol="0">
            <a:spAutoFit/>
          </a:bodyPr>
          <a:lstStyle/>
          <a:p>
            <a:r>
              <a:rPr lang="fr-CA" dirty="0"/>
              <a:t>Manuel du responsable: </a:t>
            </a:r>
            <a:r>
              <a:rPr lang="fr-CA" sz="1200" dirty="0">
                <a:hlinkClick r:id="rId8"/>
              </a:rPr>
              <a:t>http://cccski.com/getmedia/21a0161c-611d-4f50-9ede-65122c4a30b3/Programmers-Guidebook-June-2013---FRENCH.pdf.aspx</a:t>
            </a:r>
            <a:r>
              <a:rPr lang="fr-CA" sz="1200" dirty="0"/>
              <a:t> </a:t>
            </a:r>
            <a:endParaRPr lang="en-US" sz="1200" dirty="0"/>
          </a:p>
        </p:txBody>
      </p:sp>
    </p:spTree>
    <p:custDataLst>
      <p:tags r:id="rId1"/>
    </p:custDataLst>
    <p:extLst>
      <p:ext uri="{BB962C8B-B14F-4D97-AF65-F5344CB8AC3E}">
        <p14:creationId xmlns:p14="http://schemas.microsoft.com/office/powerpoint/2010/main" val="427841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8368653" cy="868252"/>
          </a:xfrm>
        </p:spPr>
        <p:txBody>
          <a:bodyPr/>
          <a:lstStyle/>
          <a:p>
            <a:r>
              <a:rPr lang="en-US" dirty="0"/>
              <a:t>Les </a:t>
            </a:r>
            <a:r>
              <a:rPr lang="en-US" dirty="0" err="1"/>
              <a:t>pratiques</a:t>
            </a:r>
            <a:r>
              <a:rPr lang="en-US" dirty="0"/>
              <a:t> </a:t>
            </a:r>
            <a:r>
              <a:rPr lang="en-US" dirty="0" err="1"/>
              <a:t>courantes</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524000"/>
            <a:ext cx="9674071" cy="4988560"/>
          </a:xfrm>
        </p:spPr>
        <p:txBody>
          <a:bodyPr>
            <a:normAutofit fontScale="92500" lnSpcReduction="10000"/>
          </a:bodyPr>
          <a:lstStyle/>
          <a:p>
            <a:r>
              <a:rPr lang="en-US" dirty="0"/>
              <a:t>Beaucoup de </a:t>
            </a:r>
            <a:r>
              <a:rPr lang="en-US" dirty="0" err="1"/>
              <a:t>programmes</a:t>
            </a:r>
            <a:r>
              <a:rPr lang="en-US" dirty="0"/>
              <a:t> </a:t>
            </a:r>
            <a:r>
              <a:rPr lang="en-US" dirty="0" err="1"/>
              <a:t>sont</a:t>
            </a:r>
            <a:r>
              <a:rPr lang="en-US" dirty="0"/>
              <a:t> </a:t>
            </a:r>
            <a:r>
              <a:rPr lang="en-US" dirty="0" err="1"/>
              <a:t>limités</a:t>
            </a:r>
            <a:r>
              <a:rPr lang="en-US" dirty="0"/>
              <a:t> à 8 séances sur </a:t>
            </a:r>
            <a:r>
              <a:rPr lang="en-US" dirty="0" err="1"/>
              <a:t>neige</a:t>
            </a:r>
            <a:r>
              <a:rPr lang="en-US" dirty="0"/>
              <a:t> par </a:t>
            </a:r>
            <a:r>
              <a:rPr lang="en-US" dirty="0" err="1"/>
              <a:t>année</a:t>
            </a:r>
            <a:r>
              <a:rPr lang="en-US" dirty="0"/>
              <a:t>;</a:t>
            </a:r>
          </a:p>
          <a:p>
            <a:pPr lvl="1"/>
            <a:r>
              <a:rPr lang="en-US" dirty="0"/>
              <a:t>Beaucoup de </a:t>
            </a:r>
            <a:r>
              <a:rPr lang="en-US" dirty="0" err="1"/>
              <a:t>personnes</a:t>
            </a:r>
            <a:r>
              <a:rPr lang="en-US" dirty="0"/>
              <a:t> </a:t>
            </a:r>
            <a:r>
              <a:rPr lang="en-US" dirty="0" err="1"/>
              <a:t>responsables</a:t>
            </a:r>
            <a:r>
              <a:rPr lang="en-US" dirty="0"/>
              <a:t> ne </a:t>
            </a:r>
            <a:r>
              <a:rPr lang="en-US" dirty="0" err="1"/>
              <a:t>sont</a:t>
            </a:r>
            <a:r>
              <a:rPr lang="en-US" dirty="0"/>
              <a:t> pas </a:t>
            </a:r>
            <a:r>
              <a:rPr lang="en-US" dirty="0" err="1"/>
              <a:t>familières</a:t>
            </a:r>
            <a:r>
              <a:rPr lang="en-US" dirty="0"/>
              <a:t> avec les </a:t>
            </a:r>
            <a:r>
              <a:rPr lang="en-US" dirty="0" err="1"/>
              <a:t>recommandations</a:t>
            </a:r>
            <a:r>
              <a:rPr lang="en-US" dirty="0"/>
              <a:t> (</a:t>
            </a:r>
            <a:r>
              <a:rPr lang="en-US" dirty="0">
                <a:hlinkClick r:id="rId5"/>
              </a:rPr>
              <a:t>Manuel du </a:t>
            </a:r>
            <a:r>
              <a:rPr lang="en-US" dirty="0" err="1">
                <a:hlinkClick r:id="rId5"/>
              </a:rPr>
              <a:t>responsable</a:t>
            </a:r>
            <a:r>
              <a:rPr lang="en-US" dirty="0"/>
              <a:t>)</a:t>
            </a:r>
          </a:p>
          <a:p>
            <a:r>
              <a:rPr lang="en-US" dirty="0"/>
              <a:t>100% de </a:t>
            </a:r>
            <a:r>
              <a:rPr lang="en-US" dirty="0" err="1"/>
              <a:t>renouvellement</a:t>
            </a:r>
            <a:r>
              <a:rPr lang="en-US" dirty="0"/>
              <a:t> à </a:t>
            </a:r>
            <a:r>
              <a:rPr lang="en-US" dirty="0" err="1"/>
              <a:t>chaque</a:t>
            </a:r>
            <a:r>
              <a:rPr lang="en-US" dirty="0"/>
              <a:t> 3 </a:t>
            </a:r>
            <a:r>
              <a:rPr lang="en-US" dirty="0" err="1"/>
              <a:t>ans</a:t>
            </a:r>
            <a:r>
              <a:rPr lang="en-US" dirty="0"/>
              <a:t>;</a:t>
            </a:r>
          </a:p>
          <a:p>
            <a:r>
              <a:rPr lang="en-US" dirty="0"/>
              <a:t>Un manqué de </a:t>
            </a:r>
            <a:r>
              <a:rPr lang="en-US" dirty="0" err="1"/>
              <a:t>cohésion</a:t>
            </a:r>
            <a:r>
              <a:rPr lang="en-US" dirty="0"/>
              <a:t> dans la </a:t>
            </a:r>
            <a:r>
              <a:rPr lang="en-US" dirty="0" err="1"/>
              <a:t>programmation</a:t>
            </a:r>
            <a:r>
              <a:rPr lang="en-US" dirty="0"/>
              <a:t>;</a:t>
            </a:r>
          </a:p>
          <a:p>
            <a:pPr lvl="1"/>
            <a:r>
              <a:rPr lang="en-US" dirty="0" err="1"/>
              <a:t>Compréhension</a:t>
            </a:r>
            <a:r>
              <a:rPr lang="en-US" dirty="0"/>
              <a:t> de la progression </a:t>
            </a:r>
            <a:r>
              <a:rPr lang="en-US" dirty="0" err="1"/>
              <a:t>complète</a:t>
            </a:r>
            <a:r>
              <a:rPr lang="en-US" dirty="0"/>
              <a:t> du PAT</a:t>
            </a:r>
          </a:p>
          <a:p>
            <a:pPr lvl="1"/>
            <a:r>
              <a:rPr lang="en-US" dirty="0" err="1"/>
              <a:t>Manque</a:t>
            </a:r>
            <a:r>
              <a:rPr lang="en-US" dirty="0"/>
              <a:t> de conversion du Jackrabbit au </a:t>
            </a:r>
            <a:r>
              <a:rPr lang="en-US" dirty="0" err="1"/>
              <a:t>programme</a:t>
            </a:r>
            <a:r>
              <a:rPr lang="en-US" dirty="0"/>
              <a:t> </a:t>
            </a:r>
            <a:r>
              <a:rPr lang="en-US" dirty="0" err="1"/>
              <a:t>Piste</a:t>
            </a:r>
            <a:r>
              <a:rPr lang="en-US" dirty="0"/>
              <a:t> et </a:t>
            </a:r>
            <a:r>
              <a:rPr lang="en-US" dirty="0" err="1"/>
              <a:t>compétition</a:t>
            </a:r>
            <a:r>
              <a:rPr lang="en-US" dirty="0"/>
              <a:t>, etc.</a:t>
            </a:r>
          </a:p>
          <a:p>
            <a:r>
              <a:rPr lang="en-US" dirty="0"/>
              <a:t>Les </a:t>
            </a:r>
            <a:r>
              <a:rPr lang="en-US" dirty="0" err="1"/>
              <a:t>matériaux</a:t>
            </a:r>
            <a:r>
              <a:rPr lang="en-US" dirty="0"/>
              <a:t> </a:t>
            </a:r>
            <a:r>
              <a:rPr lang="en-US" dirty="0" err="1"/>
              <a:t>ressources</a:t>
            </a:r>
            <a:r>
              <a:rPr lang="en-US" dirty="0"/>
              <a:t> ne </a:t>
            </a:r>
            <a:r>
              <a:rPr lang="en-US" dirty="0" err="1"/>
              <a:t>sont</a:t>
            </a:r>
            <a:r>
              <a:rPr lang="en-US" dirty="0"/>
              <a:t> pas </a:t>
            </a:r>
            <a:r>
              <a:rPr lang="en-US" dirty="0" err="1"/>
              <a:t>exploités</a:t>
            </a:r>
            <a:r>
              <a:rPr lang="en-US" dirty="0"/>
              <a:t> au maximum;</a:t>
            </a:r>
          </a:p>
          <a:p>
            <a:r>
              <a:rPr lang="en-US" dirty="0"/>
              <a:t>Les </a:t>
            </a:r>
            <a:r>
              <a:rPr lang="en-US" dirty="0" err="1"/>
              <a:t>évaluations</a:t>
            </a:r>
            <a:r>
              <a:rPr lang="en-US" dirty="0"/>
              <a:t> des </a:t>
            </a:r>
            <a:r>
              <a:rPr lang="en-US" dirty="0" err="1"/>
              <a:t>skieurs</a:t>
            </a:r>
            <a:r>
              <a:rPr lang="en-US" dirty="0"/>
              <a:t> </a:t>
            </a:r>
            <a:r>
              <a:rPr lang="en-US" dirty="0" err="1"/>
              <a:t>sont</a:t>
            </a:r>
            <a:r>
              <a:rPr lang="en-US" dirty="0"/>
              <a:t> </a:t>
            </a:r>
            <a:r>
              <a:rPr lang="en-US" dirty="0" err="1"/>
              <a:t>inexistantes</a:t>
            </a:r>
            <a:r>
              <a:rPr lang="en-US" dirty="0"/>
              <a:t> </a:t>
            </a:r>
            <a:r>
              <a:rPr lang="en-US" dirty="0" err="1"/>
              <a:t>ou</a:t>
            </a:r>
            <a:r>
              <a:rPr lang="en-US" dirty="0"/>
              <a:t> </a:t>
            </a:r>
            <a:r>
              <a:rPr lang="en-US" dirty="0" err="1"/>
              <a:t>inconsistantes</a:t>
            </a:r>
            <a:r>
              <a:rPr lang="en-US" dirty="0"/>
              <a:t>;</a:t>
            </a:r>
          </a:p>
          <a:p>
            <a:r>
              <a:rPr lang="en-US" dirty="0"/>
              <a:t>Nous ne </a:t>
            </a:r>
            <a:r>
              <a:rPr lang="en-US" dirty="0" err="1"/>
              <a:t>réussissons</a:t>
            </a:r>
            <a:r>
              <a:rPr lang="en-US" dirty="0"/>
              <a:t> pas à </a:t>
            </a:r>
            <a:r>
              <a:rPr lang="en-US" dirty="0" err="1"/>
              <a:t>développer</a:t>
            </a:r>
            <a:r>
              <a:rPr lang="en-US" dirty="0"/>
              <a:t> de </a:t>
            </a:r>
            <a:r>
              <a:rPr lang="en-US" dirty="0" err="1"/>
              <a:t>skieurs</a:t>
            </a:r>
            <a:r>
              <a:rPr lang="en-US" dirty="0"/>
              <a:t> </a:t>
            </a:r>
            <a:r>
              <a:rPr lang="en-US" dirty="0" err="1"/>
              <a:t>compétents</a:t>
            </a:r>
            <a:r>
              <a:rPr lang="en-US" dirty="0"/>
              <a:t> à long </a:t>
            </a:r>
            <a:r>
              <a:rPr lang="en-US" dirty="0" err="1"/>
              <a:t>terme</a:t>
            </a:r>
            <a:r>
              <a:rPr lang="en-US" dirty="0"/>
              <a:t>:</a:t>
            </a:r>
          </a:p>
          <a:p>
            <a:pPr lvl="1"/>
            <a:r>
              <a:rPr lang="en-US" dirty="0" err="1"/>
              <a:t>techniquement</a:t>
            </a:r>
            <a:r>
              <a:rPr lang="en-US" dirty="0"/>
              <a:t>, </a:t>
            </a:r>
            <a:r>
              <a:rPr lang="en-US" dirty="0" err="1"/>
              <a:t>expérimentalement</a:t>
            </a:r>
            <a:r>
              <a:rPr lang="en-US" dirty="0"/>
              <a:t>, </a:t>
            </a:r>
            <a:r>
              <a:rPr lang="en-US" dirty="0" err="1"/>
              <a:t>physiquement</a:t>
            </a:r>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24486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9222020" cy="868252"/>
          </a:xfrm>
        </p:spPr>
        <p:txBody>
          <a:bodyPr>
            <a:normAutofit/>
          </a:bodyPr>
          <a:lstStyle/>
          <a:p>
            <a:r>
              <a:rPr lang="en-US" dirty="0"/>
              <a:t>Les </a:t>
            </a:r>
            <a:r>
              <a:rPr lang="en-US" dirty="0" err="1"/>
              <a:t>rôles</a:t>
            </a:r>
            <a:r>
              <a:rPr lang="en-US" dirty="0"/>
              <a:t> de </a:t>
            </a:r>
            <a:r>
              <a:rPr lang="en-US" dirty="0" err="1"/>
              <a:t>personnes</a:t>
            </a:r>
            <a:r>
              <a:rPr lang="en-US" dirty="0"/>
              <a:t> </a:t>
            </a:r>
            <a:r>
              <a:rPr lang="en-US" dirty="0" err="1"/>
              <a:t>responsables</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213360" y="1792218"/>
            <a:ext cx="11551920" cy="4639062"/>
          </a:xfrm>
        </p:spPr>
        <p:txBody>
          <a:bodyPr>
            <a:normAutofit/>
          </a:bodyPr>
          <a:lstStyle/>
          <a:p>
            <a:pPr marL="0" indent="0">
              <a:buNone/>
            </a:pPr>
            <a:r>
              <a:rPr lang="en-US" dirty="0"/>
              <a:t>Au-</a:t>
            </a:r>
            <a:r>
              <a:rPr lang="en-US" dirty="0" err="1"/>
              <a:t>delà</a:t>
            </a:r>
            <a:r>
              <a:rPr lang="en-US" dirty="0"/>
              <a:t> de </a:t>
            </a:r>
            <a:r>
              <a:rPr lang="en-US" dirty="0" err="1"/>
              <a:t>ce</a:t>
            </a:r>
            <a:r>
              <a:rPr lang="en-US" dirty="0"/>
              <a:t> qui </a:t>
            </a:r>
            <a:r>
              <a:rPr lang="en-US" dirty="0" err="1"/>
              <a:t>est</a:t>
            </a:r>
            <a:r>
              <a:rPr lang="en-US" dirty="0"/>
              <a:t> </a:t>
            </a:r>
            <a:r>
              <a:rPr lang="en-US" dirty="0" err="1"/>
              <a:t>inclus</a:t>
            </a:r>
            <a:r>
              <a:rPr lang="en-US" dirty="0"/>
              <a:t> dans le Manuel du </a:t>
            </a:r>
            <a:r>
              <a:rPr lang="en-US" dirty="0" err="1"/>
              <a:t>responsable</a:t>
            </a:r>
            <a:endParaRPr lang="en-US" dirty="0"/>
          </a:p>
          <a:p>
            <a:pPr lvl="2"/>
            <a:r>
              <a:rPr lang="en-US" dirty="0"/>
              <a:t>Ce qui </a:t>
            </a:r>
            <a:r>
              <a:rPr lang="en-US" dirty="0" err="1"/>
              <a:t>est</a:t>
            </a:r>
            <a:r>
              <a:rPr lang="en-US" dirty="0"/>
              <a:t> un guide technique de gestion du </a:t>
            </a:r>
            <a:r>
              <a:rPr lang="en-US" dirty="0" err="1"/>
              <a:t>programme</a:t>
            </a:r>
            <a:endParaRPr lang="en-US" dirty="0"/>
          </a:p>
          <a:p>
            <a:pPr lvl="2"/>
            <a:r>
              <a:rPr lang="en-US" dirty="0" err="1"/>
              <a:t>Incluant</a:t>
            </a:r>
            <a:r>
              <a:rPr lang="en-US" dirty="0"/>
              <a:t> </a:t>
            </a:r>
            <a:r>
              <a:rPr lang="en-US" dirty="0" err="1"/>
              <a:t>une</a:t>
            </a:r>
            <a:r>
              <a:rPr lang="en-US" dirty="0"/>
              <a:t> description des </a:t>
            </a:r>
            <a:r>
              <a:rPr lang="en-US" dirty="0" err="1"/>
              <a:t>matériaux</a:t>
            </a:r>
            <a:r>
              <a:rPr lang="en-US" dirty="0"/>
              <a:t> et le </a:t>
            </a:r>
            <a:r>
              <a:rPr lang="en-US" dirty="0" err="1"/>
              <a:t>survol</a:t>
            </a:r>
            <a:r>
              <a:rPr lang="en-US" dirty="0"/>
              <a:t> de </a:t>
            </a:r>
            <a:r>
              <a:rPr lang="en-US" dirty="0" err="1"/>
              <a:t>chaque</a:t>
            </a:r>
            <a:r>
              <a:rPr lang="en-US" dirty="0"/>
              <a:t> </a:t>
            </a:r>
            <a:r>
              <a:rPr lang="en-US" dirty="0" err="1"/>
              <a:t>programme</a:t>
            </a:r>
            <a:r>
              <a:rPr lang="en-US" dirty="0"/>
              <a:t> (</a:t>
            </a:r>
            <a:r>
              <a:rPr lang="en-US" dirty="0" err="1"/>
              <a:t>Jeannot</a:t>
            </a:r>
            <a:r>
              <a:rPr lang="en-US" dirty="0"/>
              <a:t> Lapin, Jack Rabbit, </a:t>
            </a:r>
            <a:r>
              <a:rPr lang="en-US" dirty="0" err="1"/>
              <a:t>Piste</a:t>
            </a:r>
            <a:r>
              <a:rPr lang="en-US" dirty="0"/>
              <a:t>)</a:t>
            </a:r>
          </a:p>
          <a:p>
            <a:pPr marL="457200" lvl="1" indent="0">
              <a:buNone/>
            </a:pPr>
            <a:r>
              <a:rPr lang="en-US" dirty="0"/>
              <a:t>Assurer la </a:t>
            </a:r>
            <a:r>
              <a:rPr lang="en-US" dirty="0" err="1"/>
              <a:t>qualité</a:t>
            </a:r>
            <a:r>
              <a:rPr lang="en-US" dirty="0"/>
              <a:t> de livraison de </a:t>
            </a:r>
            <a:r>
              <a:rPr lang="en-US" dirty="0" err="1"/>
              <a:t>votre</a:t>
            </a:r>
            <a:r>
              <a:rPr lang="en-US" dirty="0"/>
              <a:t> </a:t>
            </a:r>
            <a:r>
              <a:rPr lang="en-US" dirty="0" err="1"/>
              <a:t>programme</a:t>
            </a:r>
            <a:r>
              <a:rPr lang="en-US" dirty="0"/>
              <a:t>:</a:t>
            </a:r>
          </a:p>
          <a:p>
            <a:pPr lvl="2"/>
            <a:r>
              <a:rPr lang="en-US" dirty="0" err="1"/>
              <a:t>En</a:t>
            </a:r>
            <a:r>
              <a:rPr lang="en-US" dirty="0"/>
              <a:t> </a:t>
            </a:r>
            <a:r>
              <a:rPr lang="en-US" dirty="0" err="1"/>
              <a:t>connaissant</a:t>
            </a:r>
            <a:r>
              <a:rPr lang="en-US" dirty="0"/>
              <a:t> les progressions et </a:t>
            </a:r>
            <a:r>
              <a:rPr lang="en-US" dirty="0" err="1"/>
              <a:t>l’esprit</a:t>
            </a:r>
            <a:r>
              <a:rPr lang="en-US" dirty="0"/>
              <a:t> du </a:t>
            </a:r>
            <a:r>
              <a:rPr lang="en-US" dirty="0" err="1"/>
              <a:t>programme</a:t>
            </a:r>
            <a:endParaRPr lang="en-US" dirty="0"/>
          </a:p>
          <a:p>
            <a:pPr lvl="2"/>
            <a:r>
              <a:rPr lang="en-US" dirty="0" err="1"/>
              <a:t>En</a:t>
            </a:r>
            <a:r>
              <a:rPr lang="en-US" dirty="0"/>
              <a:t> </a:t>
            </a:r>
            <a:r>
              <a:rPr lang="en-US" dirty="0" err="1"/>
              <a:t>supportant</a:t>
            </a:r>
            <a:r>
              <a:rPr lang="en-US" dirty="0"/>
              <a:t> les </a:t>
            </a:r>
            <a:r>
              <a:rPr lang="en-US" dirty="0" err="1"/>
              <a:t>entraîneurs</a:t>
            </a:r>
            <a:r>
              <a:rPr lang="en-US" dirty="0"/>
              <a:t> qui </a:t>
            </a:r>
            <a:r>
              <a:rPr lang="en-US" dirty="0" err="1"/>
              <a:t>sont</a:t>
            </a:r>
            <a:r>
              <a:rPr lang="en-US" dirty="0"/>
              <a:t> </a:t>
            </a:r>
            <a:r>
              <a:rPr lang="en-US" dirty="0" err="1"/>
              <a:t>formés</a:t>
            </a:r>
            <a:r>
              <a:rPr lang="en-US" dirty="0"/>
              <a:t> dans le </a:t>
            </a:r>
            <a:r>
              <a:rPr lang="en-US" dirty="0" err="1"/>
              <a:t>contexte</a:t>
            </a:r>
            <a:r>
              <a:rPr lang="en-US" dirty="0"/>
              <a:t> </a:t>
            </a:r>
            <a:r>
              <a:rPr lang="en-US" dirty="0" err="1"/>
              <a:t>qu’elles</a:t>
            </a:r>
            <a:r>
              <a:rPr lang="en-US" dirty="0"/>
              <a:t>/</a:t>
            </a:r>
            <a:r>
              <a:rPr lang="en-US" dirty="0" err="1"/>
              <a:t>ils</a:t>
            </a:r>
            <a:r>
              <a:rPr lang="en-US" dirty="0"/>
              <a:t> </a:t>
            </a:r>
            <a:r>
              <a:rPr lang="en-US" dirty="0" err="1"/>
              <a:t>livrent</a:t>
            </a:r>
            <a:endParaRPr lang="en-US" dirty="0"/>
          </a:p>
          <a:p>
            <a:pPr lvl="2"/>
            <a:r>
              <a:rPr lang="en-US" dirty="0" err="1"/>
              <a:t>D’assurer</a:t>
            </a:r>
            <a:r>
              <a:rPr lang="en-US" dirty="0"/>
              <a:t> que les </a:t>
            </a:r>
            <a:r>
              <a:rPr lang="en-US" dirty="0" err="1"/>
              <a:t>évaluations</a:t>
            </a:r>
            <a:r>
              <a:rPr lang="en-US" dirty="0"/>
              <a:t> </a:t>
            </a:r>
            <a:r>
              <a:rPr lang="en-US" dirty="0" err="1"/>
              <a:t>soient</a:t>
            </a:r>
            <a:r>
              <a:rPr lang="en-US" dirty="0"/>
              <a:t> </a:t>
            </a:r>
            <a:r>
              <a:rPr lang="en-US" dirty="0" err="1"/>
              <a:t>effectuées</a:t>
            </a:r>
            <a:r>
              <a:rPr lang="en-US" dirty="0"/>
              <a:t> et </a:t>
            </a:r>
            <a:r>
              <a:rPr lang="en-US" dirty="0" err="1"/>
              <a:t>qu’il</a:t>
            </a:r>
            <a:r>
              <a:rPr lang="en-US" dirty="0"/>
              <a:t> y </a:t>
            </a:r>
            <a:r>
              <a:rPr lang="en-US" dirty="0" err="1"/>
              <a:t>ait</a:t>
            </a:r>
            <a:r>
              <a:rPr lang="en-US" dirty="0"/>
              <a:t> le </a:t>
            </a:r>
            <a:r>
              <a:rPr lang="en-US" dirty="0" err="1"/>
              <a:t>suivi</a:t>
            </a:r>
            <a:r>
              <a:rPr lang="en-US" dirty="0"/>
              <a:t> </a:t>
            </a:r>
            <a:r>
              <a:rPr lang="en-US" dirty="0" err="1"/>
              <a:t>nécessaire</a:t>
            </a:r>
            <a:endParaRPr lang="en-US" dirty="0"/>
          </a:p>
          <a:p>
            <a:pPr lvl="2"/>
            <a:r>
              <a:rPr lang="en-US" dirty="0" err="1"/>
              <a:t>En</a:t>
            </a:r>
            <a:r>
              <a:rPr lang="en-US" dirty="0"/>
              <a:t> </a:t>
            </a:r>
            <a:r>
              <a:rPr lang="en-US" dirty="0" err="1"/>
              <a:t>coordonnant</a:t>
            </a:r>
            <a:r>
              <a:rPr lang="en-US" dirty="0"/>
              <a:t> la distribution et </a:t>
            </a:r>
            <a:r>
              <a:rPr lang="en-US" dirty="0" err="1"/>
              <a:t>l’utilisation</a:t>
            </a:r>
            <a:r>
              <a:rPr lang="en-US" dirty="0"/>
              <a:t> des </a:t>
            </a:r>
            <a:r>
              <a:rPr lang="en-US" dirty="0" err="1"/>
              <a:t>matériaux</a:t>
            </a:r>
            <a:r>
              <a:rPr lang="en-US" dirty="0"/>
              <a:t> de support (cahiers, tuques, etc.)</a:t>
            </a:r>
          </a:p>
          <a:p>
            <a:pPr lvl="2"/>
            <a:r>
              <a:rPr lang="en-US" dirty="0"/>
              <a:t>De </a:t>
            </a:r>
            <a:r>
              <a:rPr lang="en-US" dirty="0" err="1"/>
              <a:t>coordonner</a:t>
            </a:r>
            <a:r>
              <a:rPr lang="en-US" dirty="0"/>
              <a:t> la </a:t>
            </a:r>
            <a:r>
              <a:rPr lang="en-US" dirty="0" err="1"/>
              <a:t>cohésion</a:t>
            </a:r>
            <a:r>
              <a:rPr lang="en-US" dirty="0"/>
              <a:t> des </a:t>
            </a:r>
            <a:r>
              <a:rPr lang="en-US" dirty="0" err="1"/>
              <a:t>programmes</a:t>
            </a:r>
            <a:endParaRPr lang="en-US" dirty="0"/>
          </a:p>
          <a:p>
            <a:pPr lvl="2"/>
            <a:r>
              <a:rPr lang="en-US" dirty="0"/>
              <a:t>De </a:t>
            </a:r>
            <a:r>
              <a:rPr lang="en-US" dirty="0" err="1"/>
              <a:t>coordonner</a:t>
            </a:r>
            <a:r>
              <a:rPr lang="en-US" dirty="0"/>
              <a:t> </a:t>
            </a:r>
            <a:r>
              <a:rPr lang="en-US" dirty="0" err="1"/>
              <a:t>l’alignement</a:t>
            </a:r>
            <a:r>
              <a:rPr lang="en-US" dirty="0"/>
              <a:t> vertical des </a:t>
            </a:r>
            <a:r>
              <a:rPr lang="en-US" dirty="0" err="1"/>
              <a:t>programmes</a:t>
            </a:r>
            <a:r>
              <a:rPr lang="en-US" dirty="0"/>
              <a:t>(</a:t>
            </a:r>
            <a:r>
              <a:rPr lang="en-US" dirty="0" err="1"/>
              <a:t>Jeannot</a:t>
            </a:r>
            <a:r>
              <a:rPr lang="en-US" dirty="0"/>
              <a:t> Lapin à Jackrabbit à </a:t>
            </a:r>
            <a:r>
              <a:rPr lang="en-US" dirty="0" err="1"/>
              <a:t>Piste</a:t>
            </a:r>
            <a:r>
              <a:rPr lang="en-US" dirty="0"/>
              <a:t>)</a:t>
            </a:r>
          </a:p>
          <a:p>
            <a:pPr lvl="1"/>
            <a:endParaRPr lang="en-US" dirty="0"/>
          </a:p>
          <a:p>
            <a:pPr marL="914400" lvl="2" indent="0">
              <a:buNone/>
            </a:pPr>
            <a:r>
              <a:rPr lang="en-US" dirty="0"/>
              <a:t> </a:t>
            </a:r>
          </a:p>
        </p:txBody>
      </p:sp>
    </p:spTree>
    <p:custDataLst>
      <p:tags r:id="rId1"/>
    </p:custDataLst>
    <p:extLst>
      <p:ext uri="{BB962C8B-B14F-4D97-AF65-F5344CB8AC3E}">
        <p14:creationId xmlns:p14="http://schemas.microsoft.com/office/powerpoint/2010/main" val="2136653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1461</Words>
  <Application>Microsoft Office PowerPoint</Application>
  <PresentationFormat>Widescreen</PresentationFormat>
  <Paragraphs>195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Séminaire en ligne Responsables PAT </vt:lpstr>
      <vt:lpstr>Contenu du séminaire en ligne</vt:lpstr>
      <vt:lpstr>The premises for the SDP program</vt:lpstr>
      <vt:lpstr>Quelques clarifications</vt:lpstr>
      <vt:lpstr>C’est quoi un programme complet?</vt:lpstr>
      <vt:lpstr>Heures recommandées par année</vt:lpstr>
      <vt:lpstr>Calendrier annuel</vt:lpstr>
      <vt:lpstr>Les pratiques courantes</vt:lpstr>
      <vt:lpstr>Les rôles de personnes responsables</vt:lpstr>
      <vt:lpstr>Les matériaux de support PAT</vt:lpstr>
      <vt:lpstr>Ressources pour les responsables</vt:lpstr>
      <vt:lpstr>L’utilisation des matériaux</vt:lpstr>
      <vt:lpstr>PowerPoint Presentation</vt:lpstr>
      <vt:lpstr>L’évaluation des progressions</vt:lpstr>
      <vt:lpstr>À propos du programme Piste</vt:lpstr>
      <vt:lpstr>Les défis vécus </vt:lpstr>
      <vt:lpstr>Nos réalités individuelles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Davis</dc:creator>
  <cp:lastModifiedBy>coachnovo@outlook.com</cp:lastModifiedBy>
  <cp:revision>74</cp:revision>
  <dcterms:created xsi:type="dcterms:W3CDTF">2019-06-04T15:59:14Z</dcterms:created>
  <dcterms:modified xsi:type="dcterms:W3CDTF">2019-12-13T14:50:38Z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BFF89589-CD22-4BB1-B4F0-F7BF766B44E3</vt:lpwstr>
  </property>
  <property fmtid="{D5CDD505-2E9C-101B-9397-08002B2CF9AE}" pid="3" name="ArticulatePath">
    <vt:lpwstr>Nordiq Canada_powerpoint template</vt:lpwstr>
  </property>
</Properties>
</file>